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 id="2147483759" r:id="rId2"/>
    <p:sldMasterId id="2147483771" r:id="rId3"/>
  </p:sldMasterIdLst>
  <p:notesMasterIdLst>
    <p:notesMasterId r:id="rId13"/>
  </p:notesMasterIdLst>
  <p:sldIdLst>
    <p:sldId id="262" r:id="rId4"/>
    <p:sldId id="275" r:id="rId5"/>
    <p:sldId id="274" r:id="rId6"/>
    <p:sldId id="279" r:id="rId7"/>
    <p:sldId id="276" r:id="rId8"/>
    <p:sldId id="278" r:id="rId9"/>
    <p:sldId id="282" r:id="rId10"/>
    <p:sldId id="28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931" autoAdjust="0"/>
  </p:normalViewPr>
  <p:slideViewPr>
    <p:cSldViewPr snapToGrid="0">
      <p:cViewPr varScale="1">
        <p:scale>
          <a:sx n="93" d="100"/>
          <a:sy n="93" d="100"/>
        </p:scale>
        <p:origin x="9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E871C-93C1-4A35-B19B-185EF779D9B9}" type="datetimeFigureOut">
              <a:rPr lang="en-US" smtClean="0"/>
              <a:t>8/13/2019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9B35C-4924-4499-A2EA-C5846C5CC6E5}" type="slidenum">
              <a:rPr lang="en-US" smtClean="0"/>
              <a:t>‹#›</a:t>
            </a:fld>
            <a:endParaRPr lang="en-US"/>
          </a:p>
        </p:txBody>
      </p:sp>
    </p:spTree>
    <p:extLst>
      <p:ext uri="{BB962C8B-B14F-4D97-AF65-F5344CB8AC3E}">
        <p14:creationId xmlns:p14="http://schemas.microsoft.com/office/powerpoint/2010/main" val="2139228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Hi everyone, I am Teddy Huang, a guest researcher at Caltech. My interest is computer vision, particularly, video content analytics for marketing intelligence.</a:t>
            </a:r>
          </a:p>
          <a:p>
            <a:endParaRPr lang="en-US" dirty="0"/>
          </a:p>
        </p:txBody>
      </p:sp>
      <p:sp>
        <p:nvSpPr>
          <p:cNvPr id="4" name="Slide Number Placeholder 3"/>
          <p:cNvSpPr>
            <a:spLocks noGrp="1"/>
          </p:cNvSpPr>
          <p:nvPr>
            <p:ph type="sldNum" sz="quarter" idx="10"/>
          </p:nvPr>
        </p:nvSpPr>
        <p:spPr/>
        <p:txBody>
          <a:bodyPr/>
          <a:lstStyle/>
          <a:p>
            <a:fld id="{A499B35C-4924-4499-A2EA-C5846C5CC6E5}" type="slidenum">
              <a:rPr lang="en-US" smtClean="0"/>
              <a:t>1</a:t>
            </a:fld>
            <a:endParaRPr lang="en-US"/>
          </a:p>
        </p:txBody>
      </p:sp>
    </p:spTree>
    <p:extLst>
      <p:ext uri="{BB962C8B-B14F-4D97-AF65-F5344CB8AC3E}">
        <p14:creationId xmlns:p14="http://schemas.microsoft.com/office/powerpoint/2010/main" val="11024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Marketing data are impressive, while exaggerative and deceptive. Today, they are often massive. The truth behind the ads are important to both customers and competitors.  In this proposal, I’d like to use video content analytics to reveal the truth behind</a:t>
            </a:r>
            <a:r>
              <a:rPr lang="en-US" sz="1200" kern="1200" baseline="0" dirty="0" smtClean="0">
                <a:solidFill>
                  <a:schemeClr val="tx1"/>
                </a:solidFill>
                <a:effectLst/>
                <a:latin typeface="+mn-lt"/>
                <a:ea typeface="+mn-ea"/>
                <a:cs typeface="+mn-cs"/>
              </a:rPr>
              <a:t> the data</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499B35C-4924-4499-A2EA-C5846C5CC6E5}" type="slidenum">
              <a:rPr lang="en-US" smtClean="0"/>
              <a:t>2</a:t>
            </a:fld>
            <a:endParaRPr lang="en-US"/>
          </a:p>
        </p:txBody>
      </p:sp>
    </p:spTree>
    <p:extLst>
      <p:ext uri="{BB962C8B-B14F-4D97-AF65-F5344CB8AC3E}">
        <p14:creationId xmlns:p14="http://schemas.microsoft.com/office/powerpoint/2010/main" val="3654357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video promotes a technique that observes the dynamic performance of two devices on the same chip. The left one is normal, while the right is defective.  Over</a:t>
            </a:r>
            <a:r>
              <a:rPr lang="en-US" sz="1200" kern="1200" baseline="0" dirty="0" smtClean="0">
                <a:solidFill>
                  <a:schemeClr val="tx1"/>
                </a:solidFill>
                <a:effectLst/>
                <a:latin typeface="+mn-lt"/>
                <a:ea typeface="+mn-ea"/>
                <a:cs typeface="+mn-cs"/>
              </a:rPr>
              <a:t> 500</a:t>
            </a:r>
            <a:r>
              <a:rPr lang="en-US" sz="1200" kern="1200" dirty="0" smtClean="0">
                <a:solidFill>
                  <a:schemeClr val="tx1"/>
                </a:solidFill>
                <a:effectLst/>
                <a:latin typeface="+mn-lt"/>
                <a:ea typeface="+mn-ea"/>
                <a:cs typeface="+mn-cs"/>
              </a:rPr>
              <a:t> frames were extracted and transformed into a data cube. For proof-of-concept, a small video is used and a 61 MB data cube is generated. But, practically, high definition marketing videos can be at the GB level.</a:t>
            </a:r>
          </a:p>
          <a:p>
            <a:endParaRPr lang="en-US" dirty="0"/>
          </a:p>
        </p:txBody>
      </p:sp>
      <p:sp>
        <p:nvSpPr>
          <p:cNvPr id="4" name="Slide Number Placeholder 3"/>
          <p:cNvSpPr>
            <a:spLocks noGrp="1"/>
          </p:cNvSpPr>
          <p:nvPr>
            <p:ph type="sldNum" sz="quarter" idx="10"/>
          </p:nvPr>
        </p:nvSpPr>
        <p:spPr/>
        <p:txBody>
          <a:bodyPr/>
          <a:lstStyle/>
          <a:p>
            <a:fld id="{A499B35C-4924-4499-A2EA-C5846C5CC6E5}" type="slidenum">
              <a:rPr lang="en-US" smtClean="0"/>
              <a:t>3</a:t>
            </a:fld>
            <a:endParaRPr lang="en-US"/>
          </a:p>
        </p:txBody>
      </p:sp>
    </p:spTree>
    <p:extLst>
      <p:ext uri="{BB962C8B-B14F-4D97-AF65-F5344CB8AC3E}">
        <p14:creationId xmlns:p14="http://schemas.microsoft.com/office/powerpoint/2010/main" val="2211002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 object detection and feature correlation were used to isolate and correlate the two devices quantitatively. If the correlation is below 0.9, it indicates failure kicks in. </a:t>
            </a:r>
            <a:endParaRPr lang="en-US" dirty="0"/>
          </a:p>
        </p:txBody>
      </p:sp>
      <p:sp>
        <p:nvSpPr>
          <p:cNvPr id="4" name="Slide Number Placeholder 3"/>
          <p:cNvSpPr>
            <a:spLocks noGrp="1"/>
          </p:cNvSpPr>
          <p:nvPr>
            <p:ph type="sldNum" sz="quarter" idx="10"/>
          </p:nvPr>
        </p:nvSpPr>
        <p:spPr/>
        <p:txBody>
          <a:bodyPr/>
          <a:lstStyle/>
          <a:p>
            <a:fld id="{A499B35C-4924-4499-A2EA-C5846C5CC6E5}" type="slidenum">
              <a:rPr lang="en-US" smtClean="0"/>
              <a:t>4</a:t>
            </a:fld>
            <a:endParaRPr lang="en-US"/>
          </a:p>
        </p:txBody>
      </p:sp>
    </p:spTree>
    <p:extLst>
      <p:ext uri="{BB962C8B-B14F-4D97-AF65-F5344CB8AC3E}">
        <p14:creationId xmlns:p14="http://schemas.microsoft.com/office/powerpoint/2010/main" val="282431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Second, the cube structure not only shows the dynamic evolution of the major failure, but also shows details from other small ones. This visualization along any angle is extremely more informative than the original video. </a:t>
            </a:r>
          </a:p>
          <a:p>
            <a:endParaRPr lang="en-US" dirty="0"/>
          </a:p>
        </p:txBody>
      </p:sp>
      <p:sp>
        <p:nvSpPr>
          <p:cNvPr id="4" name="Slide Number Placeholder 3"/>
          <p:cNvSpPr>
            <a:spLocks noGrp="1"/>
          </p:cNvSpPr>
          <p:nvPr>
            <p:ph type="sldNum" sz="quarter" idx="10"/>
          </p:nvPr>
        </p:nvSpPr>
        <p:spPr/>
        <p:txBody>
          <a:bodyPr/>
          <a:lstStyle/>
          <a:p>
            <a:fld id="{A499B35C-4924-4499-A2EA-C5846C5CC6E5}" type="slidenum">
              <a:rPr lang="en-US" smtClean="0"/>
              <a:t>5</a:t>
            </a:fld>
            <a:endParaRPr lang="en-US"/>
          </a:p>
        </p:txBody>
      </p:sp>
    </p:spTree>
    <p:extLst>
      <p:ext uri="{BB962C8B-B14F-4D97-AF65-F5344CB8AC3E}">
        <p14:creationId xmlns:p14="http://schemas.microsoft.com/office/powerpoint/2010/main" val="1843033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Third, from the cube, every pixel has a spectrum. </a:t>
            </a:r>
            <a:endParaRPr lang="en-US" dirty="0"/>
          </a:p>
        </p:txBody>
      </p:sp>
      <p:sp>
        <p:nvSpPr>
          <p:cNvPr id="4" name="Slide Number Placeholder 3"/>
          <p:cNvSpPr>
            <a:spLocks noGrp="1"/>
          </p:cNvSpPr>
          <p:nvPr>
            <p:ph type="sldNum" sz="quarter" idx="10"/>
          </p:nvPr>
        </p:nvSpPr>
        <p:spPr/>
        <p:txBody>
          <a:bodyPr/>
          <a:lstStyle/>
          <a:p>
            <a:fld id="{A499B35C-4924-4499-A2EA-C5846C5CC6E5}" type="slidenum">
              <a:rPr lang="en-US" smtClean="0"/>
              <a:t>6</a:t>
            </a:fld>
            <a:endParaRPr lang="en-US"/>
          </a:p>
        </p:txBody>
      </p:sp>
    </p:spTree>
    <p:extLst>
      <p:ext uri="{BB962C8B-B14F-4D97-AF65-F5344CB8AC3E}">
        <p14:creationId xmlns:p14="http://schemas.microsoft.com/office/powerpoint/2010/main" val="68391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allows statistical representation by plotting together a collection of spectra from the region of interest,</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critical region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499B35C-4924-4499-A2EA-C5846C5CC6E5}" type="slidenum">
              <a:rPr lang="en-US" smtClean="0"/>
              <a:t>7</a:t>
            </a:fld>
            <a:endParaRPr lang="en-US"/>
          </a:p>
        </p:txBody>
      </p:sp>
    </p:spTree>
    <p:extLst>
      <p:ext uri="{BB962C8B-B14F-4D97-AF65-F5344CB8AC3E}">
        <p14:creationId xmlns:p14="http://schemas.microsoft.com/office/powerpoint/2010/main" val="4074559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two devices at</a:t>
            </a:r>
            <a:r>
              <a:rPr lang="en-US" sz="1200" kern="1200" baseline="0" dirty="0" smtClean="0">
                <a:solidFill>
                  <a:schemeClr val="tx1"/>
                </a:solidFill>
                <a:effectLst/>
                <a:latin typeface="+mn-lt"/>
                <a:ea typeface="+mn-ea"/>
                <a:cs typeface="+mn-cs"/>
              </a:rPr>
              <a:t> this region</a:t>
            </a:r>
            <a:r>
              <a:rPr lang="en-US" sz="1200" kern="1200" dirty="0" smtClean="0">
                <a:solidFill>
                  <a:schemeClr val="tx1"/>
                </a:solidFill>
                <a:effectLst/>
                <a:latin typeface="+mn-lt"/>
                <a:ea typeface="+mn-ea"/>
                <a:cs typeface="+mn-cs"/>
              </a:rPr>
              <a:t> have distinct patterns of density plots. The normal one has two clear clusters, while the defective one does not. The two clusters here also provide possible future classification of spectra from other regions for failure analysis at the pixel level. </a:t>
            </a:r>
          </a:p>
          <a:p>
            <a:endParaRPr lang="en-US" dirty="0"/>
          </a:p>
        </p:txBody>
      </p:sp>
      <p:sp>
        <p:nvSpPr>
          <p:cNvPr id="4" name="Slide Number Placeholder 3"/>
          <p:cNvSpPr>
            <a:spLocks noGrp="1"/>
          </p:cNvSpPr>
          <p:nvPr>
            <p:ph type="sldNum" sz="quarter" idx="10"/>
          </p:nvPr>
        </p:nvSpPr>
        <p:spPr/>
        <p:txBody>
          <a:bodyPr/>
          <a:lstStyle/>
          <a:p>
            <a:fld id="{A499B35C-4924-4499-A2EA-C5846C5CC6E5}" type="slidenum">
              <a:rPr lang="en-US" smtClean="0"/>
              <a:t>8</a:t>
            </a:fld>
            <a:endParaRPr lang="en-US"/>
          </a:p>
        </p:txBody>
      </p:sp>
    </p:spTree>
    <p:extLst>
      <p:ext uri="{BB962C8B-B14F-4D97-AF65-F5344CB8AC3E}">
        <p14:creationId xmlns:p14="http://schemas.microsoft.com/office/powerpoint/2010/main" val="3398062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summary, this project will develop tools to see the insights of marketing data. It will apply machine learning </a:t>
            </a:r>
            <a:r>
              <a:rPr lang="en-US" sz="1200" kern="1200" dirty="0" smtClean="0">
                <a:solidFill>
                  <a:schemeClr val="tx1"/>
                </a:solidFill>
                <a:effectLst/>
                <a:latin typeface="+mn-lt"/>
                <a:ea typeface="+mn-ea"/>
                <a:cs typeface="+mn-cs"/>
              </a:rPr>
              <a:t>to </a:t>
            </a:r>
            <a:r>
              <a:rPr lang="en-US" sz="1200" kern="1200" dirty="0" smtClean="0">
                <a:solidFill>
                  <a:schemeClr val="tx1"/>
                </a:solidFill>
                <a:effectLst/>
                <a:latin typeface="+mn-lt"/>
                <a:ea typeface="+mn-ea"/>
                <a:cs typeface="+mn-cs"/>
              </a:rPr>
              <a:t>find out the truth behind ads for both customers and competitors.</a:t>
            </a:r>
          </a:p>
          <a:p>
            <a:endParaRPr lang="en-US" dirty="0"/>
          </a:p>
        </p:txBody>
      </p:sp>
      <p:sp>
        <p:nvSpPr>
          <p:cNvPr id="4" name="Slide Number Placeholder 3"/>
          <p:cNvSpPr>
            <a:spLocks noGrp="1"/>
          </p:cNvSpPr>
          <p:nvPr>
            <p:ph type="sldNum" sz="quarter" idx="10"/>
          </p:nvPr>
        </p:nvSpPr>
        <p:spPr/>
        <p:txBody>
          <a:bodyPr/>
          <a:lstStyle/>
          <a:p>
            <a:fld id="{A499B35C-4924-4499-A2EA-C5846C5CC6E5}" type="slidenum">
              <a:rPr lang="en-US" smtClean="0"/>
              <a:t>9</a:t>
            </a:fld>
            <a:endParaRPr lang="en-US"/>
          </a:p>
        </p:txBody>
      </p:sp>
    </p:spTree>
    <p:extLst>
      <p:ext uri="{BB962C8B-B14F-4D97-AF65-F5344CB8AC3E}">
        <p14:creationId xmlns:p14="http://schemas.microsoft.com/office/powerpoint/2010/main" val="538856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userDrawn="1"/>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C8350D9-4D8F-4704-8EFE-F1BEF55C8B4A}"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22038351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745D63-48CE-4B22-BDE8-D6C0E778518F}"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55667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7133BF-992D-4424-8CA3-68CC141A2802}"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08766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14A7F7D-C8C3-4A51-9472-58DB49CD8D11}"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135963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9266D9-76AE-498D-9999-E4A203C02614}"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894029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2DB529F-85DE-4A33-9C7E-299A1BAE5694}"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20061835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DB5C39-05C7-49F1-824F-491897BDAE97}"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1923935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B74F3E-07B5-43C3-9F8B-5C9B1D213AFB}"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14448177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7CBEAF-F987-4AAF-B1BF-816756D27F08}"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3872229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6D2361-D895-42C8-BAFD-DCB6EB7DEEC7}"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977437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9ED284-C236-4417-920A-EB0F9ADDF661}"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633247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47378A-E905-4160-8357-213FC2089D84}"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195195507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163264-6C05-4793-96E7-827AC1FF7090}" type="datetime1">
              <a:rPr lang="en-US" smtClean="0"/>
              <a:t>8/13/2019</a:t>
            </a:fld>
            <a:endParaRPr lang="en-US"/>
          </a:p>
        </p:txBody>
      </p:sp>
      <p:sp>
        <p:nvSpPr>
          <p:cNvPr id="6" name="Footer Placeholder 5"/>
          <p:cNvSpPr>
            <a:spLocks noGrp="1"/>
          </p:cNvSpPr>
          <p:nvPr>
            <p:ph type="ftr" sz="quarter" idx="11"/>
          </p:nvPr>
        </p:nvSpPr>
        <p:spPr/>
        <p:txBody>
          <a:bodyPr/>
          <a:lstStyle/>
          <a:p>
            <a:r>
              <a:rPr lang="en-US" smtClean="0"/>
              <a:t>The Data Incubator</a:t>
            </a:r>
            <a:endParaRPr lang="en-US"/>
          </a:p>
        </p:txBody>
      </p:sp>
      <p:sp>
        <p:nvSpPr>
          <p:cNvPr id="7" name="Slide Number Placeholder 6"/>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3227611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45009C-CEA6-427F-AA6F-2C46E7FDD8D9}" type="datetime1">
              <a:rPr lang="en-US" smtClean="0"/>
              <a:t>8/13/2019</a:t>
            </a:fld>
            <a:endParaRPr lang="en-US"/>
          </a:p>
        </p:txBody>
      </p:sp>
      <p:sp>
        <p:nvSpPr>
          <p:cNvPr id="8" name="Footer Placeholder 7"/>
          <p:cNvSpPr>
            <a:spLocks noGrp="1"/>
          </p:cNvSpPr>
          <p:nvPr>
            <p:ph type="ftr" sz="quarter" idx="11"/>
          </p:nvPr>
        </p:nvSpPr>
        <p:spPr/>
        <p:txBody>
          <a:bodyPr/>
          <a:lstStyle/>
          <a:p>
            <a:r>
              <a:rPr lang="en-US" smtClean="0"/>
              <a:t>The Data Incubator</a:t>
            </a:r>
            <a:endParaRPr lang="en-US"/>
          </a:p>
        </p:txBody>
      </p:sp>
      <p:sp>
        <p:nvSpPr>
          <p:cNvPr id="9" name="Slide Number Placeholder 8"/>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2494464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112F41-3ED0-4812-96D2-A4911B800C90}" type="datetime1">
              <a:rPr lang="en-US" smtClean="0"/>
              <a:t>8/13/2019</a:t>
            </a:fld>
            <a:endParaRPr lang="en-US"/>
          </a:p>
        </p:txBody>
      </p:sp>
      <p:sp>
        <p:nvSpPr>
          <p:cNvPr id="4" name="Footer Placeholder 3"/>
          <p:cNvSpPr>
            <a:spLocks noGrp="1"/>
          </p:cNvSpPr>
          <p:nvPr>
            <p:ph type="ftr" sz="quarter" idx="11"/>
          </p:nvPr>
        </p:nvSpPr>
        <p:spPr/>
        <p:txBody>
          <a:bodyPr/>
          <a:lstStyle/>
          <a:p>
            <a:r>
              <a:rPr lang="en-US" smtClean="0"/>
              <a:t>The Data Incubator</a:t>
            </a:r>
            <a:endParaRPr lang="en-US"/>
          </a:p>
        </p:txBody>
      </p:sp>
      <p:sp>
        <p:nvSpPr>
          <p:cNvPr id="5" name="Slide Number Placeholder 4"/>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21569457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97B7CF-4361-4F12-9381-840B9AD6B0D3}" type="datetime1">
              <a:rPr lang="en-US" smtClean="0"/>
              <a:t>8/13/2019</a:t>
            </a:fld>
            <a:endParaRPr lang="en-US"/>
          </a:p>
        </p:txBody>
      </p:sp>
      <p:sp>
        <p:nvSpPr>
          <p:cNvPr id="3" name="Footer Placeholder 2"/>
          <p:cNvSpPr>
            <a:spLocks noGrp="1"/>
          </p:cNvSpPr>
          <p:nvPr>
            <p:ph type="ftr" sz="quarter" idx="11"/>
          </p:nvPr>
        </p:nvSpPr>
        <p:spPr/>
        <p:txBody>
          <a:bodyPr/>
          <a:lstStyle/>
          <a:p>
            <a:r>
              <a:rPr lang="en-US" smtClean="0"/>
              <a:t>The Data Incubator</a:t>
            </a:r>
            <a:endParaRPr lang="en-US"/>
          </a:p>
        </p:txBody>
      </p:sp>
      <p:sp>
        <p:nvSpPr>
          <p:cNvPr id="4" name="Slide Number Placeholder 3"/>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12463054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DF159D-6C7F-433A-8657-CD9730DED7CF}" type="datetime1">
              <a:rPr lang="en-US" smtClean="0"/>
              <a:t>8/13/2019</a:t>
            </a:fld>
            <a:endParaRPr lang="en-US"/>
          </a:p>
        </p:txBody>
      </p:sp>
      <p:sp>
        <p:nvSpPr>
          <p:cNvPr id="6" name="Footer Placeholder 5"/>
          <p:cNvSpPr>
            <a:spLocks noGrp="1"/>
          </p:cNvSpPr>
          <p:nvPr>
            <p:ph type="ftr" sz="quarter" idx="11"/>
          </p:nvPr>
        </p:nvSpPr>
        <p:spPr/>
        <p:txBody>
          <a:bodyPr/>
          <a:lstStyle/>
          <a:p>
            <a:r>
              <a:rPr lang="en-US" smtClean="0"/>
              <a:t>The Data Incubator</a:t>
            </a:r>
            <a:endParaRPr lang="en-US"/>
          </a:p>
        </p:txBody>
      </p:sp>
      <p:sp>
        <p:nvSpPr>
          <p:cNvPr id="7" name="Slide Number Placeholder 6"/>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1774509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968262-752A-4626-98FC-D50A2BB058C0}" type="datetime1">
              <a:rPr lang="en-US" smtClean="0"/>
              <a:t>8/13/2019</a:t>
            </a:fld>
            <a:endParaRPr lang="en-US"/>
          </a:p>
        </p:txBody>
      </p:sp>
      <p:sp>
        <p:nvSpPr>
          <p:cNvPr id="6" name="Footer Placeholder 5"/>
          <p:cNvSpPr>
            <a:spLocks noGrp="1"/>
          </p:cNvSpPr>
          <p:nvPr>
            <p:ph type="ftr" sz="quarter" idx="11"/>
          </p:nvPr>
        </p:nvSpPr>
        <p:spPr/>
        <p:txBody>
          <a:bodyPr/>
          <a:lstStyle/>
          <a:p>
            <a:r>
              <a:rPr lang="en-US" smtClean="0"/>
              <a:t>The Data Incubator</a:t>
            </a:r>
            <a:endParaRPr lang="en-US"/>
          </a:p>
        </p:txBody>
      </p:sp>
      <p:sp>
        <p:nvSpPr>
          <p:cNvPr id="7" name="Slide Number Placeholder 6"/>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2329789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F704C0-5B76-4FF0-B5E4-71FAE3BA1562}"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3933748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1BA1B7-6B61-47DA-B3DC-DB2199BCF3E2}"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1DFD79A1-F277-4C7A-BD94-C69CDDB08F4A}" type="slidenum">
              <a:rPr lang="en-US" smtClean="0"/>
              <a:t>‹#›</a:t>
            </a:fld>
            <a:endParaRPr lang="en-US"/>
          </a:p>
        </p:txBody>
      </p:sp>
    </p:spTree>
    <p:extLst>
      <p:ext uri="{BB962C8B-B14F-4D97-AF65-F5344CB8AC3E}">
        <p14:creationId xmlns:p14="http://schemas.microsoft.com/office/powerpoint/2010/main" val="31175810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920E37-93D1-4A81-AF52-ED07C3B24EB0}"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1811296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03D5BC-5D35-4C12-9BF5-0F7961DD3E31}"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13210503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BEC624C-8436-443F-81BE-46805A3967A7}"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304097044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30CC114-2B1E-4E70-80D2-E362E8595177}"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2628247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C8875E-1EE3-4B42-ADDA-8943A8C90958}" type="datetime1">
              <a:rPr lang="en-US" smtClean="0"/>
              <a:t>8/13/2019</a:t>
            </a:fld>
            <a:endParaRPr lang="en-US"/>
          </a:p>
        </p:txBody>
      </p:sp>
      <p:sp>
        <p:nvSpPr>
          <p:cNvPr id="6" name="Footer Placeholder 5"/>
          <p:cNvSpPr>
            <a:spLocks noGrp="1"/>
          </p:cNvSpPr>
          <p:nvPr>
            <p:ph type="ftr" sz="quarter" idx="11"/>
          </p:nvPr>
        </p:nvSpPr>
        <p:spPr/>
        <p:txBody>
          <a:bodyPr/>
          <a:lstStyle/>
          <a:p>
            <a:r>
              <a:rPr lang="en-US" smtClean="0"/>
              <a:t>The Data Incubator</a:t>
            </a:r>
            <a:endParaRPr lang="en-US"/>
          </a:p>
        </p:txBody>
      </p:sp>
      <p:sp>
        <p:nvSpPr>
          <p:cNvPr id="7" name="Slide Number Placeholder 6"/>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3684649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E6E98E-A00D-4C50-820B-D7642664DCC6}" type="datetime1">
              <a:rPr lang="en-US" smtClean="0"/>
              <a:t>8/13/2019</a:t>
            </a:fld>
            <a:endParaRPr lang="en-US"/>
          </a:p>
        </p:txBody>
      </p:sp>
      <p:sp>
        <p:nvSpPr>
          <p:cNvPr id="8" name="Footer Placeholder 7"/>
          <p:cNvSpPr>
            <a:spLocks noGrp="1"/>
          </p:cNvSpPr>
          <p:nvPr>
            <p:ph type="ftr" sz="quarter" idx="11"/>
          </p:nvPr>
        </p:nvSpPr>
        <p:spPr/>
        <p:txBody>
          <a:bodyPr/>
          <a:lstStyle/>
          <a:p>
            <a:r>
              <a:rPr lang="en-US" smtClean="0"/>
              <a:t>The Data Incubator</a:t>
            </a:r>
            <a:endParaRPr lang="en-US"/>
          </a:p>
        </p:txBody>
      </p:sp>
      <p:sp>
        <p:nvSpPr>
          <p:cNvPr id="9" name="Slide Number Placeholder 8"/>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31161859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A3A727-D8C6-4DA3-88DC-02781160CAB6}" type="datetime1">
              <a:rPr lang="en-US" smtClean="0"/>
              <a:t>8/13/2019</a:t>
            </a:fld>
            <a:endParaRPr lang="en-US"/>
          </a:p>
        </p:txBody>
      </p:sp>
      <p:sp>
        <p:nvSpPr>
          <p:cNvPr id="4" name="Footer Placeholder 3"/>
          <p:cNvSpPr>
            <a:spLocks noGrp="1"/>
          </p:cNvSpPr>
          <p:nvPr>
            <p:ph type="ftr" sz="quarter" idx="11"/>
          </p:nvPr>
        </p:nvSpPr>
        <p:spPr/>
        <p:txBody>
          <a:bodyPr/>
          <a:lstStyle/>
          <a:p>
            <a:r>
              <a:rPr lang="en-US" smtClean="0"/>
              <a:t>The Data Incubator</a:t>
            </a:r>
            <a:endParaRPr lang="en-US"/>
          </a:p>
        </p:txBody>
      </p:sp>
      <p:sp>
        <p:nvSpPr>
          <p:cNvPr id="5" name="Slide Number Placeholder 4"/>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28756370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79899-FB3A-40FF-94EF-CA2C72795DD0}" type="datetime1">
              <a:rPr lang="en-US" smtClean="0"/>
              <a:t>8/13/2019</a:t>
            </a:fld>
            <a:endParaRPr lang="en-US"/>
          </a:p>
        </p:txBody>
      </p:sp>
      <p:sp>
        <p:nvSpPr>
          <p:cNvPr id="3" name="Footer Placeholder 2"/>
          <p:cNvSpPr>
            <a:spLocks noGrp="1"/>
          </p:cNvSpPr>
          <p:nvPr>
            <p:ph type="ftr" sz="quarter" idx="11"/>
          </p:nvPr>
        </p:nvSpPr>
        <p:spPr/>
        <p:txBody>
          <a:bodyPr/>
          <a:lstStyle/>
          <a:p>
            <a:r>
              <a:rPr lang="en-US" smtClean="0"/>
              <a:t>The Data Incubator</a:t>
            </a:r>
            <a:endParaRPr lang="en-US"/>
          </a:p>
        </p:txBody>
      </p:sp>
      <p:sp>
        <p:nvSpPr>
          <p:cNvPr id="4" name="Slide Number Placeholder 3"/>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42720721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229AB56-03D1-437A-AE27-3E84990CB27C}" type="datetime1">
              <a:rPr lang="en-US" smtClean="0"/>
              <a:t>8/13/2019</a:t>
            </a:fld>
            <a:endParaRPr lang="en-US"/>
          </a:p>
        </p:txBody>
      </p:sp>
      <p:sp>
        <p:nvSpPr>
          <p:cNvPr id="6" name="Footer Placeholder 5"/>
          <p:cNvSpPr>
            <a:spLocks noGrp="1"/>
          </p:cNvSpPr>
          <p:nvPr>
            <p:ph type="ftr" sz="quarter" idx="11"/>
          </p:nvPr>
        </p:nvSpPr>
        <p:spPr/>
        <p:txBody>
          <a:bodyPr/>
          <a:lstStyle/>
          <a:p>
            <a:r>
              <a:rPr lang="en-US" smtClean="0"/>
              <a:t>The Data Incubator</a:t>
            </a:r>
            <a:endParaRPr lang="en-US"/>
          </a:p>
        </p:txBody>
      </p:sp>
      <p:sp>
        <p:nvSpPr>
          <p:cNvPr id="7" name="Slide Number Placeholder 6"/>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9818915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F2AA16F-661D-4627-9705-9E8F724CD231}" type="datetime1">
              <a:rPr lang="en-US" smtClean="0"/>
              <a:t>8/13/2019</a:t>
            </a:fld>
            <a:endParaRPr lang="en-US"/>
          </a:p>
        </p:txBody>
      </p:sp>
      <p:sp>
        <p:nvSpPr>
          <p:cNvPr id="6" name="Footer Placeholder 5"/>
          <p:cNvSpPr>
            <a:spLocks noGrp="1"/>
          </p:cNvSpPr>
          <p:nvPr>
            <p:ph type="ftr" sz="quarter" idx="11"/>
          </p:nvPr>
        </p:nvSpPr>
        <p:spPr/>
        <p:txBody>
          <a:bodyPr/>
          <a:lstStyle/>
          <a:p>
            <a:r>
              <a:rPr lang="en-US" smtClean="0"/>
              <a:t>The Data Incubator</a:t>
            </a:r>
            <a:endParaRPr lang="en-US"/>
          </a:p>
        </p:txBody>
      </p:sp>
      <p:sp>
        <p:nvSpPr>
          <p:cNvPr id="7" name="Slide Number Placeholder 6"/>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3310451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8493C8-6361-4548-8C27-E4E472071A7E}"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231579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5A6CF6-366F-419F-83CE-9D9286FD7BCD}" type="datetime1">
              <a:rPr lang="en-US" smtClean="0"/>
              <a:t>8/13/2019</a:t>
            </a:fld>
            <a:endParaRPr lang="en-US"/>
          </a:p>
        </p:txBody>
      </p:sp>
      <p:sp>
        <p:nvSpPr>
          <p:cNvPr id="5" name="Footer Placeholder 4"/>
          <p:cNvSpPr>
            <a:spLocks noGrp="1"/>
          </p:cNvSpPr>
          <p:nvPr>
            <p:ph type="ftr" sz="quarter" idx="11"/>
          </p:nvPr>
        </p:nvSpPr>
        <p:spPr/>
        <p:txBody>
          <a:bodyPr/>
          <a:lstStyle/>
          <a:p>
            <a:r>
              <a:rPr lang="en-US" smtClean="0"/>
              <a:t>The Data Incubator</a:t>
            </a:r>
            <a:endParaRPr lang="en-US"/>
          </a:p>
        </p:txBody>
      </p:sp>
      <p:sp>
        <p:nvSpPr>
          <p:cNvPr id="6" name="Slide Number Placeholder 5"/>
          <p:cNvSpPr>
            <a:spLocks noGrp="1"/>
          </p:cNvSpPr>
          <p:nvPr>
            <p:ph type="sldNum" sz="quarter" idx="12"/>
          </p:nvPr>
        </p:nvSpPr>
        <p:spPr/>
        <p:txBody>
          <a:bodyPr/>
          <a:lstStyle/>
          <a:p>
            <a:fld id="{8F5B11F5-BC93-4374-BF6F-D2D7017B3BB3}" type="slidenum">
              <a:rPr lang="en-US" smtClean="0"/>
              <a:t>‹#›</a:t>
            </a:fld>
            <a:endParaRPr lang="en-US"/>
          </a:p>
        </p:txBody>
      </p:sp>
    </p:spTree>
    <p:extLst>
      <p:ext uri="{BB962C8B-B14F-4D97-AF65-F5344CB8AC3E}">
        <p14:creationId xmlns:p14="http://schemas.microsoft.com/office/powerpoint/2010/main" val="42648576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7144B76-8F9B-44FA-BEDD-F8887BF7391F}" type="datetime1">
              <a:rPr lang="en-US" smtClean="0"/>
              <a:t>8/13/2019</a:t>
            </a:fld>
            <a:endParaRPr lang="en-US"/>
          </a:p>
        </p:txBody>
      </p:sp>
      <p:sp>
        <p:nvSpPr>
          <p:cNvPr id="6" name="Footer Placeholder 5"/>
          <p:cNvSpPr>
            <a:spLocks noGrp="1"/>
          </p:cNvSpPr>
          <p:nvPr>
            <p:ph type="ftr" sz="quarter" idx="11"/>
          </p:nvPr>
        </p:nvSpPr>
        <p:spPr/>
        <p:txBody>
          <a:bodyPr/>
          <a:lstStyle/>
          <a:p>
            <a:r>
              <a:rPr lang="en-US" smtClean="0"/>
              <a:t>The Data Incubator</a:t>
            </a:r>
            <a:endParaRPr lang="en-US"/>
          </a:p>
        </p:txBody>
      </p:sp>
      <p:sp>
        <p:nvSpPr>
          <p:cNvPr id="7" name="Slide Number Placeholder 6"/>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2834505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D10574-90BB-4518-8623-68771F148720}" type="datetime1">
              <a:rPr lang="en-US" smtClean="0"/>
              <a:t>8/13/2019</a:t>
            </a:fld>
            <a:endParaRPr lang="en-US"/>
          </a:p>
        </p:txBody>
      </p:sp>
      <p:sp>
        <p:nvSpPr>
          <p:cNvPr id="8" name="Footer Placeholder 7"/>
          <p:cNvSpPr>
            <a:spLocks noGrp="1"/>
          </p:cNvSpPr>
          <p:nvPr>
            <p:ph type="ftr" sz="quarter" idx="11"/>
          </p:nvPr>
        </p:nvSpPr>
        <p:spPr/>
        <p:txBody>
          <a:bodyPr/>
          <a:lstStyle/>
          <a:p>
            <a:r>
              <a:rPr lang="en-US" smtClean="0"/>
              <a:t>The Data Incubator</a:t>
            </a:r>
            <a:endParaRPr lang="en-US"/>
          </a:p>
        </p:txBody>
      </p:sp>
      <p:sp>
        <p:nvSpPr>
          <p:cNvPr id="9" name="Slide Number Placeholder 8"/>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347135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6F535A-9A26-4B71-B724-03FE15C15F94}" type="datetime1">
              <a:rPr lang="en-US" smtClean="0"/>
              <a:t>8/13/2019</a:t>
            </a:fld>
            <a:endParaRPr lang="en-US"/>
          </a:p>
        </p:txBody>
      </p:sp>
      <p:sp>
        <p:nvSpPr>
          <p:cNvPr id="4" name="Footer Placeholder 3"/>
          <p:cNvSpPr>
            <a:spLocks noGrp="1"/>
          </p:cNvSpPr>
          <p:nvPr>
            <p:ph type="ftr" sz="quarter" idx="11"/>
          </p:nvPr>
        </p:nvSpPr>
        <p:spPr/>
        <p:txBody>
          <a:bodyPr/>
          <a:lstStyle/>
          <a:p>
            <a:r>
              <a:rPr lang="en-US" smtClean="0"/>
              <a:t>The Data Incubator</a:t>
            </a:r>
            <a:endParaRPr lang="en-US"/>
          </a:p>
        </p:txBody>
      </p:sp>
      <p:sp>
        <p:nvSpPr>
          <p:cNvPr id="5" name="Slide Number Placeholder 4"/>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254617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8A040C-EF67-4C03-86D7-E74664873452}" type="datetime1">
              <a:rPr lang="en-US" smtClean="0"/>
              <a:t>8/13/2019</a:t>
            </a:fld>
            <a:endParaRPr lang="en-US"/>
          </a:p>
        </p:txBody>
      </p:sp>
      <p:sp>
        <p:nvSpPr>
          <p:cNvPr id="3" name="Footer Placeholder 2"/>
          <p:cNvSpPr>
            <a:spLocks noGrp="1"/>
          </p:cNvSpPr>
          <p:nvPr>
            <p:ph type="ftr" sz="quarter" idx="11"/>
          </p:nvPr>
        </p:nvSpPr>
        <p:spPr/>
        <p:txBody>
          <a:bodyPr/>
          <a:lstStyle/>
          <a:p>
            <a:r>
              <a:rPr lang="en-US" smtClean="0"/>
              <a:t>The Data Incubator</a:t>
            </a:r>
            <a:endParaRPr lang="en-US"/>
          </a:p>
        </p:txBody>
      </p:sp>
      <p:sp>
        <p:nvSpPr>
          <p:cNvPr id="4" name="Slide Number Placeholder 3"/>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3034243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9060D96-EC39-4E42-81E2-9CC60106FAE6}" type="datetime1">
              <a:rPr lang="en-US" smtClean="0"/>
              <a:t>8/13/2019</a:t>
            </a:fld>
            <a:endParaRPr lang="en-US"/>
          </a:p>
        </p:txBody>
      </p:sp>
      <p:sp>
        <p:nvSpPr>
          <p:cNvPr id="6" name="Footer Placeholder 5"/>
          <p:cNvSpPr>
            <a:spLocks noGrp="1"/>
          </p:cNvSpPr>
          <p:nvPr>
            <p:ph type="ftr" sz="quarter" idx="11"/>
          </p:nvPr>
        </p:nvSpPr>
        <p:spPr/>
        <p:txBody>
          <a:bodyPr/>
          <a:lstStyle/>
          <a:p>
            <a:r>
              <a:rPr lang="en-US" smtClean="0"/>
              <a:t>The Data Incubator</a:t>
            </a:r>
            <a:endParaRPr lang="en-US"/>
          </a:p>
        </p:txBody>
      </p:sp>
      <p:sp>
        <p:nvSpPr>
          <p:cNvPr id="7" name="Slide Number Placeholder 6"/>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1333112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5430300-DD74-4C2C-9CEA-B68C78C4C998}" type="datetime1">
              <a:rPr lang="en-US" smtClean="0"/>
              <a:t>8/13/2019</a:t>
            </a:fld>
            <a:endParaRPr lang="en-US"/>
          </a:p>
        </p:txBody>
      </p:sp>
      <p:sp>
        <p:nvSpPr>
          <p:cNvPr id="6" name="Footer Placeholder 5"/>
          <p:cNvSpPr>
            <a:spLocks noGrp="1"/>
          </p:cNvSpPr>
          <p:nvPr>
            <p:ph type="ftr" sz="quarter" idx="11"/>
          </p:nvPr>
        </p:nvSpPr>
        <p:spPr/>
        <p:txBody>
          <a:bodyPr/>
          <a:lstStyle/>
          <a:p>
            <a:r>
              <a:rPr lang="en-US" smtClean="0"/>
              <a:t>The Data Incubator</a:t>
            </a:r>
            <a:endParaRPr lang="en-US"/>
          </a:p>
        </p:txBody>
      </p:sp>
      <p:sp>
        <p:nvSpPr>
          <p:cNvPr id="7" name="Slide Number Placeholder 6"/>
          <p:cNvSpPr>
            <a:spLocks noGrp="1"/>
          </p:cNvSpPr>
          <p:nvPr>
            <p:ph type="sldNum" sz="quarter" idx="12"/>
          </p:nvPr>
        </p:nvSpPr>
        <p:spPr/>
        <p:txBody>
          <a:bodyPr/>
          <a:lstStyle/>
          <a:p>
            <a:fld id="{0E80A517-6813-4EE3-B555-83EA00B670EA}" type="slidenum">
              <a:rPr lang="en-US" smtClean="0"/>
              <a:t>‹#›</a:t>
            </a:fld>
            <a:endParaRPr lang="en-US"/>
          </a:p>
        </p:txBody>
      </p:sp>
    </p:spTree>
    <p:extLst>
      <p:ext uri="{BB962C8B-B14F-4D97-AF65-F5344CB8AC3E}">
        <p14:creationId xmlns:p14="http://schemas.microsoft.com/office/powerpoint/2010/main" val="1929503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E407B0E-00AA-4811-9D08-B02E309B11FD}" type="datetime1">
              <a:rPr lang="en-US" smtClean="0"/>
              <a:t>8/13/2019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The Data Incubator</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E80A517-6813-4EE3-B555-83EA00B670EA}" type="slidenum">
              <a:rPr lang="en-US" smtClean="0"/>
              <a:t>‹#›</a:t>
            </a:fld>
            <a:endParaRPr lang="en-US"/>
          </a:p>
        </p:txBody>
      </p:sp>
    </p:spTree>
    <p:extLst>
      <p:ext uri="{BB962C8B-B14F-4D97-AF65-F5344CB8AC3E}">
        <p14:creationId xmlns:p14="http://schemas.microsoft.com/office/powerpoint/2010/main" val="169700424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BAD6E9-7B51-4729-B4C8-E1FCC4DEBB06}" type="datetime1">
              <a:rPr lang="en-US" smtClean="0"/>
              <a:t>8/13/2019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The Data Incubator</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D79A1-F277-4C7A-BD94-C69CDDB08F4A}" type="slidenum">
              <a:rPr lang="en-US" smtClean="0"/>
              <a:t>‹#›</a:t>
            </a:fld>
            <a:endParaRPr lang="en-US"/>
          </a:p>
        </p:txBody>
      </p:sp>
    </p:spTree>
    <p:extLst>
      <p:ext uri="{BB962C8B-B14F-4D97-AF65-F5344CB8AC3E}">
        <p14:creationId xmlns:p14="http://schemas.microsoft.com/office/powerpoint/2010/main" val="429092330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45079-E588-4BE5-88F8-924FB9809C14}" type="datetime1">
              <a:rPr lang="en-US" smtClean="0"/>
              <a:t>8/13/2019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The Data Incubator</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B11F5-BC93-4374-BF6F-D2D7017B3BB3}" type="slidenum">
              <a:rPr lang="en-US" smtClean="0"/>
              <a:t>‹#›</a:t>
            </a:fld>
            <a:endParaRPr lang="en-US"/>
          </a:p>
        </p:txBody>
      </p:sp>
    </p:spTree>
    <p:extLst>
      <p:ext uri="{BB962C8B-B14F-4D97-AF65-F5344CB8AC3E}">
        <p14:creationId xmlns:p14="http://schemas.microsoft.com/office/powerpoint/2010/main" val="102504026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bilibili.com/video/av23468710?from=search&amp;seid=14946528699051298221" TargetMode="External"/><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3.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90500" y="1886316"/>
            <a:ext cx="9944100" cy="1098184"/>
          </a:xfrm>
        </p:spPr>
        <p:txBody>
          <a:bodyPr>
            <a:normAutofit/>
          </a:bodyPr>
          <a:lstStyle/>
          <a:p>
            <a:pPr algn="ctr"/>
            <a:r>
              <a:rPr lang="en-US" sz="2400" dirty="0" smtClean="0"/>
              <a:t>Computer </a:t>
            </a:r>
            <a:r>
              <a:rPr lang="en-US" sz="2400" dirty="0"/>
              <a:t>Vision</a:t>
            </a:r>
            <a:r>
              <a:rPr lang="en-US" sz="3200" dirty="0" smtClean="0"/>
              <a:t/>
            </a:r>
            <a:br>
              <a:rPr lang="en-US" sz="3200" dirty="0" smtClean="0"/>
            </a:br>
            <a:r>
              <a:rPr lang="en-US" sz="3200" dirty="0" smtClean="0"/>
              <a:t>Video </a:t>
            </a:r>
            <a:r>
              <a:rPr lang="en-US" sz="3200" dirty="0"/>
              <a:t>Content </a:t>
            </a:r>
            <a:r>
              <a:rPr lang="en-US" sz="3200" dirty="0" smtClean="0"/>
              <a:t>Analytics for Marketing Intelligence</a:t>
            </a:r>
            <a:endParaRPr lang="en-US" sz="3200" dirty="0"/>
          </a:p>
        </p:txBody>
      </p:sp>
      <p:sp>
        <p:nvSpPr>
          <p:cNvPr id="7" name="Date Placeholder 6"/>
          <p:cNvSpPr>
            <a:spLocks noGrp="1"/>
          </p:cNvSpPr>
          <p:nvPr>
            <p:ph type="dt" sz="half" idx="10"/>
          </p:nvPr>
        </p:nvSpPr>
        <p:spPr>
          <a:xfrm>
            <a:off x="4706580" y="6041361"/>
            <a:ext cx="911939" cy="365125"/>
          </a:xfrm>
        </p:spPr>
        <p:txBody>
          <a:bodyPr/>
          <a:lstStyle/>
          <a:p>
            <a:fld id="{B5357BF8-4F00-4BB7-8043-A8A7B438D762}" type="datetime1">
              <a:rPr lang="en-US" smtClean="0"/>
              <a:t>8/13/2019</a:t>
            </a:fld>
            <a:endParaRPr lang="en-US" dirty="0"/>
          </a:p>
        </p:txBody>
      </p:sp>
      <p:sp>
        <p:nvSpPr>
          <p:cNvPr id="11" name="Footer Placeholder 10"/>
          <p:cNvSpPr>
            <a:spLocks noGrp="1"/>
          </p:cNvSpPr>
          <p:nvPr>
            <p:ph type="ftr" sz="quarter" idx="11"/>
          </p:nvPr>
        </p:nvSpPr>
        <p:spPr/>
        <p:txBody>
          <a:bodyPr/>
          <a:lstStyle/>
          <a:p>
            <a:r>
              <a:rPr lang="en-US" dirty="0" smtClean="0"/>
              <a:t>The Data Incubator Interview</a:t>
            </a:r>
            <a:endParaRPr lang="en-US" dirty="0"/>
          </a:p>
        </p:txBody>
      </p:sp>
      <p:sp>
        <p:nvSpPr>
          <p:cNvPr id="12" name="Slide Number Placeholder 11"/>
          <p:cNvSpPr>
            <a:spLocks noGrp="1"/>
          </p:cNvSpPr>
          <p:nvPr>
            <p:ph type="sldNum" sz="quarter" idx="12"/>
          </p:nvPr>
        </p:nvSpPr>
        <p:spPr/>
        <p:txBody>
          <a:bodyPr/>
          <a:lstStyle/>
          <a:p>
            <a:fld id="{0E80A517-6813-4EE3-B555-83EA00B670EA}" type="slidenum">
              <a:rPr lang="en-US" smtClean="0"/>
              <a:t>1</a:t>
            </a:fld>
            <a:endParaRPr lang="en-US"/>
          </a:p>
        </p:txBody>
      </p:sp>
      <p:sp>
        <p:nvSpPr>
          <p:cNvPr id="16" name="Title 12"/>
          <p:cNvSpPr txBox="1">
            <a:spLocks/>
          </p:cNvSpPr>
          <p:nvPr/>
        </p:nvSpPr>
        <p:spPr>
          <a:xfrm>
            <a:off x="918633" y="3362237"/>
            <a:ext cx="8682568" cy="1635004"/>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700" dirty="0" smtClean="0">
                <a:solidFill>
                  <a:schemeClr val="tx1">
                    <a:lumMod val="65000"/>
                    <a:lumOff val="35000"/>
                  </a:schemeClr>
                </a:solidFill>
              </a:rPr>
              <a:t>Teddy Huang, PhD</a:t>
            </a:r>
          </a:p>
          <a:p>
            <a:pPr algn="ctr"/>
            <a:endParaRPr lang="en-US" sz="2200" dirty="0" smtClean="0">
              <a:solidFill>
                <a:schemeClr val="tx1">
                  <a:lumMod val="65000"/>
                  <a:lumOff val="35000"/>
                </a:schemeClr>
              </a:solidFill>
            </a:endParaRPr>
          </a:p>
          <a:p>
            <a:pPr algn="ctr"/>
            <a:r>
              <a:rPr lang="en-US" sz="2200" dirty="0">
                <a:solidFill>
                  <a:schemeClr val="tx1">
                    <a:lumMod val="65000"/>
                    <a:lumOff val="35000"/>
                  </a:schemeClr>
                </a:solidFill>
              </a:rPr>
              <a:t>Guest </a:t>
            </a:r>
            <a:r>
              <a:rPr lang="en-US" sz="2200" dirty="0" smtClean="0">
                <a:solidFill>
                  <a:schemeClr val="tx1">
                    <a:lumMod val="65000"/>
                    <a:lumOff val="35000"/>
                  </a:schemeClr>
                </a:solidFill>
              </a:rPr>
              <a:t>Researcher</a:t>
            </a:r>
          </a:p>
          <a:p>
            <a:pPr algn="ctr"/>
            <a:r>
              <a:rPr lang="en-US" sz="2200" dirty="0" smtClean="0">
                <a:solidFill>
                  <a:schemeClr val="tx1">
                    <a:lumMod val="65000"/>
                    <a:lumOff val="35000"/>
                  </a:schemeClr>
                </a:solidFill>
              </a:rPr>
              <a:t>California Institute of Technology</a:t>
            </a:r>
          </a:p>
          <a:p>
            <a:pPr algn="ctr"/>
            <a:fld id="{58FF9E80-7EE4-4E35-B963-98E9ABEA8218}" type="datetime2">
              <a:rPr lang="en-US" sz="2200">
                <a:solidFill>
                  <a:schemeClr val="tx1">
                    <a:lumMod val="65000"/>
                    <a:lumOff val="35000"/>
                  </a:schemeClr>
                </a:solidFill>
              </a:rPr>
              <a:t>Tuesday, August 13, 2019</a:t>
            </a:fld>
            <a:endParaRPr lang="en-US" sz="3100" dirty="0">
              <a:solidFill>
                <a:schemeClr val="tx1">
                  <a:lumMod val="65000"/>
                  <a:lumOff val="35000"/>
                </a:schemeClr>
              </a:solidFill>
            </a:endParaRPr>
          </a:p>
        </p:txBody>
      </p:sp>
      <p:pic>
        <p:nvPicPr>
          <p:cNvPr id="1026" name="Picture 2" descr="http://identity.caltech.edu/site_images/447-caltech_seal-200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0" y="44816"/>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3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0" y="6629400"/>
            <a:ext cx="12192000" cy="228600"/>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cs typeface="+mn-cs"/>
            </a:endParaRPr>
          </a:p>
        </p:txBody>
      </p:sp>
      <p:sp>
        <p:nvSpPr>
          <p:cNvPr id="23" name="Rounded Rectangle 22"/>
          <p:cNvSpPr/>
          <p:nvPr/>
        </p:nvSpPr>
        <p:spPr>
          <a:xfrm>
            <a:off x="0" y="901700"/>
            <a:ext cx="12192000" cy="45719"/>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Box 24"/>
          <p:cNvSpPr txBox="1"/>
          <p:nvPr/>
        </p:nvSpPr>
        <p:spPr>
          <a:xfrm>
            <a:off x="65273" y="149974"/>
            <a:ext cx="348845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070C0"/>
                </a:solidFill>
                <a:effectLst/>
                <a:uLnTx/>
                <a:uFillTx/>
                <a:latin typeface="Georgia" panose="02040502050405020303" pitchFamily="18" charset="0"/>
                <a:ea typeface="+mn-ea"/>
                <a:cs typeface="+mn-cs"/>
              </a:rPr>
              <a:t>Marketing Data</a:t>
            </a:r>
            <a:endParaRPr kumimoji="0" lang="en-US" sz="3200" b="1" i="0" u="none" strike="noStrike" kern="1200" cap="none" spc="0" normalizeH="0" baseline="0" noProof="0" dirty="0">
              <a:ln>
                <a:noFill/>
              </a:ln>
              <a:solidFill>
                <a:srgbClr val="0070C0"/>
              </a:solidFill>
              <a:effectLst/>
              <a:uLnTx/>
              <a:uFillTx/>
              <a:latin typeface="Georgia" panose="02040502050405020303" pitchFamily="18" charset="0"/>
              <a:ea typeface="+mn-ea"/>
              <a:cs typeface="+mn-cs"/>
            </a:endParaRPr>
          </a:p>
        </p:txBody>
      </p:sp>
      <p:sp>
        <p:nvSpPr>
          <p:cNvPr id="26" name="Date Placeholder 25"/>
          <p:cNvSpPr>
            <a:spLocks noGrp="1"/>
          </p:cNvSpPr>
          <p:nvPr>
            <p:ph type="dt" sz="half" idx="10"/>
          </p:nvPr>
        </p:nvSpPr>
        <p:spPr>
          <a:xfrm>
            <a:off x="838200" y="65468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46FED7-231A-42F1-BEF0-DB61233C269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8/13/2019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7" name="Footer Placeholder 26"/>
          <p:cNvSpPr>
            <a:spLocks noGrp="1"/>
          </p:cNvSpPr>
          <p:nvPr>
            <p:ph type="ftr" sz="quarter" idx="11"/>
          </p:nvPr>
        </p:nvSpPr>
        <p:spPr>
          <a:xfrm>
            <a:off x="4038600" y="65468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The Data Incubator</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8" name="Slide Number Placeholder 27"/>
          <p:cNvSpPr>
            <a:spLocks noGrp="1"/>
          </p:cNvSpPr>
          <p:nvPr>
            <p:ph type="sldNum" sz="quarter" idx="12"/>
          </p:nvPr>
        </p:nvSpPr>
        <p:spPr>
          <a:xfrm>
            <a:off x="8610600" y="65468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D79A1-F277-4C7A-BD94-C69CDDB08F4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9" name="Picture 28"/>
          <p:cNvPicPr>
            <a:picLocks noChangeAspect="1"/>
          </p:cNvPicPr>
          <p:nvPr/>
        </p:nvPicPr>
        <p:blipFill>
          <a:blip r:embed="rId3"/>
          <a:stretch>
            <a:fillRect/>
          </a:stretch>
        </p:blipFill>
        <p:spPr>
          <a:xfrm>
            <a:off x="10336691" y="181499"/>
            <a:ext cx="1676400" cy="514350"/>
          </a:xfrm>
          <a:prstGeom prst="rect">
            <a:avLst/>
          </a:prstGeom>
        </p:spPr>
      </p:pic>
      <p:sp>
        <p:nvSpPr>
          <p:cNvPr id="24" name="Content Placeholder 13"/>
          <p:cNvSpPr txBox="1">
            <a:spLocks/>
          </p:cNvSpPr>
          <p:nvPr/>
        </p:nvSpPr>
        <p:spPr>
          <a:xfrm>
            <a:off x="400769" y="1474023"/>
            <a:ext cx="5490190" cy="50591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FF0000"/>
              </a:buClr>
            </a:pPr>
            <a:r>
              <a:rPr lang="en-US" sz="2400" dirty="0" smtClean="0">
                <a:solidFill>
                  <a:prstClr val="black"/>
                </a:solidFill>
              </a:rPr>
              <a:t> Marketing data: </a:t>
            </a:r>
          </a:p>
          <a:p>
            <a:pPr lvl="1">
              <a:lnSpc>
                <a:spcPct val="100000"/>
              </a:lnSpc>
              <a:spcBef>
                <a:spcPts val="0"/>
              </a:spcBef>
              <a:spcAft>
                <a:spcPts val="600"/>
              </a:spcAft>
              <a:buClr>
                <a:srgbClr val="0070C0"/>
              </a:buClr>
            </a:pPr>
            <a:r>
              <a:rPr lang="en-US" sz="2000" dirty="0" smtClean="0">
                <a:solidFill>
                  <a:prstClr val="black"/>
                </a:solidFill>
              </a:rPr>
              <a:t> Impressive</a:t>
            </a:r>
          </a:p>
          <a:p>
            <a:pPr lvl="1">
              <a:lnSpc>
                <a:spcPct val="100000"/>
              </a:lnSpc>
              <a:spcBef>
                <a:spcPts val="0"/>
              </a:spcBef>
              <a:spcAft>
                <a:spcPts val="600"/>
              </a:spcAft>
              <a:buClr>
                <a:srgbClr val="0070C0"/>
              </a:buClr>
            </a:pPr>
            <a:r>
              <a:rPr lang="en-US" sz="2000" dirty="0" smtClean="0">
                <a:solidFill>
                  <a:prstClr val="black"/>
                </a:solidFill>
              </a:rPr>
              <a:t> Exaggerative</a:t>
            </a:r>
          </a:p>
          <a:p>
            <a:pPr lvl="1">
              <a:lnSpc>
                <a:spcPct val="100000"/>
              </a:lnSpc>
              <a:spcBef>
                <a:spcPts val="0"/>
              </a:spcBef>
              <a:spcAft>
                <a:spcPts val="600"/>
              </a:spcAft>
              <a:buClr>
                <a:srgbClr val="0070C0"/>
              </a:buClr>
            </a:pPr>
            <a:r>
              <a:rPr lang="en-US" sz="2000" dirty="0" smtClean="0">
                <a:solidFill>
                  <a:prstClr val="black"/>
                </a:solidFill>
              </a:rPr>
              <a:t> Deceptive </a:t>
            </a:r>
          </a:p>
          <a:p>
            <a:pPr lvl="1">
              <a:lnSpc>
                <a:spcPct val="100000"/>
              </a:lnSpc>
              <a:spcBef>
                <a:spcPts val="0"/>
              </a:spcBef>
              <a:spcAft>
                <a:spcPts val="2400"/>
              </a:spcAft>
              <a:buClr>
                <a:srgbClr val="0070C0"/>
              </a:buClr>
            </a:pPr>
            <a:r>
              <a:rPr lang="en-US" sz="2000" dirty="0" smtClean="0">
                <a:solidFill>
                  <a:prstClr val="black"/>
                </a:solidFill>
              </a:rPr>
              <a:t> Massive</a:t>
            </a:r>
          </a:p>
          <a:p>
            <a:pPr>
              <a:lnSpc>
                <a:spcPct val="100000"/>
              </a:lnSpc>
              <a:spcBef>
                <a:spcPts val="0"/>
              </a:spcBef>
              <a:spcAft>
                <a:spcPts val="600"/>
              </a:spcAft>
              <a:buClr>
                <a:srgbClr val="FF0000"/>
              </a:buClr>
            </a:pPr>
            <a:r>
              <a:rPr lang="en-US" sz="2400" dirty="0" smtClean="0">
                <a:solidFill>
                  <a:prstClr val="black"/>
                </a:solidFill>
              </a:rPr>
              <a:t> Truth for: </a:t>
            </a:r>
          </a:p>
          <a:p>
            <a:pPr lvl="1">
              <a:lnSpc>
                <a:spcPct val="100000"/>
              </a:lnSpc>
              <a:spcBef>
                <a:spcPts val="0"/>
              </a:spcBef>
              <a:spcAft>
                <a:spcPts val="600"/>
              </a:spcAft>
              <a:buClr>
                <a:srgbClr val="0070C0"/>
              </a:buClr>
            </a:pPr>
            <a:r>
              <a:rPr lang="en-US" sz="2000" dirty="0" smtClean="0">
                <a:solidFill>
                  <a:prstClr val="black"/>
                </a:solidFill>
              </a:rPr>
              <a:t> </a:t>
            </a:r>
            <a:r>
              <a:rPr lang="en-US" sz="2000" dirty="0">
                <a:solidFill>
                  <a:prstClr val="black"/>
                </a:solidFill>
              </a:rPr>
              <a:t>Rational purchasing </a:t>
            </a:r>
            <a:endParaRPr lang="en-US" sz="2000" dirty="0" smtClean="0">
              <a:solidFill>
                <a:prstClr val="black"/>
              </a:solidFill>
            </a:endParaRPr>
          </a:p>
          <a:p>
            <a:pPr lvl="1">
              <a:lnSpc>
                <a:spcPct val="100000"/>
              </a:lnSpc>
              <a:spcBef>
                <a:spcPts val="0"/>
              </a:spcBef>
              <a:spcAft>
                <a:spcPts val="2400"/>
              </a:spcAft>
              <a:buClr>
                <a:srgbClr val="0070C0"/>
              </a:buClr>
            </a:pPr>
            <a:r>
              <a:rPr lang="en-US" sz="2000" dirty="0" smtClean="0">
                <a:solidFill>
                  <a:prstClr val="black"/>
                </a:solidFill>
              </a:rPr>
              <a:t> Intelligent </a:t>
            </a:r>
            <a:r>
              <a:rPr lang="en-US" sz="2000" dirty="0">
                <a:solidFill>
                  <a:prstClr val="black"/>
                </a:solidFill>
              </a:rPr>
              <a:t>product </a:t>
            </a:r>
            <a:r>
              <a:rPr lang="en-US" sz="2000" dirty="0" smtClean="0">
                <a:solidFill>
                  <a:prstClr val="black"/>
                </a:solidFill>
              </a:rPr>
              <a:t>development</a:t>
            </a:r>
            <a:endParaRPr lang="en-US" sz="1600" dirty="0" smtClean="0">
              <a:solidFill>
                <a:prstClr val="black"/>
              </a:solidFill>
            </a:endParaRPr>
          </a:p>
          <a:p>
            <a:pPr>
              <a:lnSpc>
                <a:spcPct val="100000"/>
              </a:lnSpc>
              <a:spcBef>
                <a:spcPts val="0"/>
              </a:spcBef>
              <a:spcAft>
                <a:spcPts val="600"/>
              </a:spcAft>
              <a:buClr>
                <a:srgbClr val="FF0000"/>
              </a:buClr>
            </a:pPr>
            <a:r>
              <a:rPr lang="en-US" sz="2400" dirty="0">
                <a:solidFill>
                  <a:prstClr val="black"/>
                </a:solidFill>
              </a:rPr>
              <a:t> </a:t>
            </a:r>
            <a:r>
              <a:rPr lang="en-US" sz="2400" dirty="0" smtClean="0">
                <a:solidFill>
                  <a:prstClr val="black"/>
                </a:solidFill>
              </a:rPr>
              <a:t>Computer vision: </a:t>
            </a:r>
          </a:p>
          <a:p>
            <a:pPr lvl="1">
              <a:lnSpc>
                <a:spcPct val="100000"/>
              </a:lnSpc>
              <a:spcBef>
                <a:spcPts val="0"/>
              </a:spcBef>
              <a:spcAft>
                <a:spcPts val="600"/>
              </a:spcAft>
              <a:buClr>
                <a:srgbClr val="0070C0"/>
              </a:buClr>
            </a:pPr>
            <a:r>
              <a:rPr lang="en-US" sz="2000" dirty="0" smtClean="0">
                <a:solidFill>
                  <a:prstClr val="black"/>
                </a:solidFill>
              </a:rPr>
              <a:t>Reveal the truth</a:t>
            </a:r>
            <a:endParaRPr lang="en-US" sz="1600" dirty="0">
              <a:solidFill>
                <a:prstClr val="black"/>
              </a:solidFill>
            </a:endParaRPr>
          </a:p>
          <a:p>
            <a:pPr>
              <a:lnSpc>
                <a:spcPct val="100000"/>
              </a:lnSpc>
              <a:spcBef>
                <a:spcPts val="0"/>
              </a:spcBef>
              <a:spcAft>
                <a:spcPts val="600"/>
              </a:spcAft>
              <a:buClr>
                <a:srgbClr val="FF0000"/>
              </a:buClr>
            </a:pPr>
            <a:endParaRPr lang="en-US" sz="2400" dirty="0">
              <a:solidFill>
                <a:prstClr val="black"/>
              </a:solidFill>
            </a:endParaRPr>
          </a:p>
          <a:p>
            <a:pPr marL="914400" lvl="2" indent="0">
              <a:lnSpc>
                <a:spcPct val="100000"/>
              </a:lnSpc>
              <a:spcBef>
                <a:spcPts val="0"/>
              </a:spcBef>
              <a:spcAft>
                <a:spcPts val="600"/>
              </a:spcAft>
              <a:buClr>
                <a:schemeClr val="tx1">
                  <a:lumMod val="75000"/>
                  <a:lumOff val="25000"/>
                </a:schemeClr>
              </a:buClr>
              <a:buNone/>
            </a:pPr>
            <a:endParaRPr lang="en-US" sz="1600" dirty="0" smtClean="0">
              <a:solidFill>
                <a:prstClr val="black"/>
              </a:solidFill>
            </a:endParaRPr>
          </a:p>
          <a:p>
            <a:pPr marL="914400" lvl="2" indent="0">
              <a:lnSpc>
                <a:spcPct val="100000"/>
              </a:lnSpc>
              <a:spcBef>
                <a:spcPts val="0"/>
              </a:spcBef>
              <a:spcAft>
                <a:spcPts val="600"/>
              </a:spcAft>
              <a:buClr>
                <a:schemeClr val="tx1">
                  <a:lumMod val="75000"/>
                  <a:lumOff val="25000"/>
                </a:schemeClr>
              </a:buClr>
              <a:buNone/>
            </a:pPr>
            <a:endParaRPr lang="en-US" sz="1600" dirty="0">
              <a:solidFill>
                <a:prstClr val="black"/>
              </a:solidFill>
            </a:endParaRPr>
          </a:p>
        </p:txBody>
      </p:sp>
      <p:grpSp>
        <p:nvGrpSpPr>
          <p:cNvPr id="17" name="Group 16"/>
          <p:cNvGrpSpPr/>
          <p:nvPr/>
        </p:nvGrpSpPr>
        <p:grpSpPr>
          <a:xfrm>
            <a:off x="5082836" y="1227546"/>
            <a:ext cx="6141127" cy="5090453"/>
            <a:chOff x="5821165" y="1170942"/>
            <a:chExt cx="6141127" cy="5090453"/>
          </a:xfrm>
        </p:grpSpPr>
        <p:grpSp>
          <p:nvGrpSpPr>
            <p:cNvPr id="30" name="Group 29"/>
            <p:cNvGrpSpPr/>
            <p:nvPr/>
          </p:nvGrpSpPr>
          <p:grpSpPr>
            <a:xfrm>
              <a:off x="5821165" y="1170942"/>
              <a:ext cx="6141127" cy="5090453"/>
              <a:chOff x="6075165" y="1440019"/>
              <a:chExt cx="6141127" cy="5090453"/>
            </a:xfrm>
          </p:grpSpPr>
          <p:grpSp>
            <p:nvGrpSpPr>
              <p:cNvPr id="31" name="Group 30"/>
              <p:cNvGrpSpPr/>
              <p:nvPr/>
            </p:nvGrpSpPr>
            <p:grpSpPr>
              <a:xfrm>
                <a:off x="6075165" y="1440019"/>
                <a:ext cx="6141127" cy="5090453"/>
                <a:chOff x="450850" y="-271809"/>
                <a:chExt cx="5155764" cy="4273675"/>
              </a:xfrm>
            </p:grpSpPr>
            <p:pic>
              <p:nvPicPr>
                <p:cNvPr id="33" name="Picture 3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450850" y="991048"/>
                  <a:ext cx="4906962" cy="2775655"/>
                </a:xfrm>
                <a:prstGeom prst="roundRect">
                  <a:avLst/>
                </a:prstGeom>
                <a:effectLst>
                  <a:softEdge rad="63500"/>
                </a:effectLst>
              </p:spPr>
            </p:pic>
            <p:pic>
              <p:nvPicPr>
                <p:cNvPr id="34" name="Picture 33"/>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3136423" y="-271809"/>
                  <a:ext cx="2120900" cy="1177412"/>
                </a:xfrm>
                <a:prstGeom prst="roundRect">
                  <a:avLst/>
                </a:prstGeom>
                <a:effectLst>
                  <a:glow rad="228600">
                    <a:schemeClr val="accent1">
                      <a:satMod val="175000"/>
                      <a:alpha val="40000"/>
                    </a:schemeClr>
                  </a:glow>
                </a:effectLst>
              </p:spPr>
            </p:pic>
            <p:sp>
              <p:nvSpPr>
                <p:cNvPr id="35" name="Rectangle 34"/>
                <p:cNvSpPr/>
                <p:nvPr/>
              </p:nvSpPr>
              <p:spPr>
                <a:xfrm>
                  <a:off x="450851" y="3769312"/>
                  <a:ext cx="5155763" cy="232554"/>
                </a:xfrm>
                <a:prstGeom prst="rect">
                  <a:avLst/>
                </a:prstGeom>
              </p:spPr>
              <p:txBody>
                <a:bodyPr wrap="square">
                  <a:spAutoFit/>
                </a:bodyPr>
                <a:lstStyle/>
                <a:p>
                  <a:r>
                    <a:rPr lang="en-US" sz="1200" dirty="0">
                      <a:hlinkClick r:id="rId8"/>
                    </a:rPr>
                    <a:t>https://www.bilibili.com/video/av23468710?from=search&amp;seid=14946528699051298221</a:t>
                  </a:r>
                  <a:endParaRPr lang="en-US" sz="1200" dirty="0"/>
                </a:p>
              </p:txBody>
            </p:sp>
            <p:sp>
              <p:nvSpPr>
                <p:cNvPr id="37" name="Down Arrow 36"/>
                <p:cNvSpPr/>
                <p:nvPr/>
              </p:nvSpPr>
              <p:spPr>
                <a:xfrm rot="1805749">
                  <a:off x="1466200" y="505492"/>
                  <a:ext cx="316762" cy="62933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32" name="TextBox 31"/>
              <p:cNvSpPr txBox="1"/>
              <p:nvPr/>
            </p:nvSpPr>
            <p:spPr>
              <a:xfrm>
                <a:off x="7810864" y="5935266"/>
                <a:ext cx="2316019" cy="307777"/>
              </a:xfrm>
              <a:prstGeom prst="rect">
                <a:avLst/>
              </a:prstGeom>
              <a:noFill/>
            </p:spPr>
            <p:txBody>
              <a:bodyPr wrap="none" rtlCol="0">
                <a:spAutoFit/>
              </a:bodyPr>
              <a:lstStyle/>
              <a:p>
                <a:r>
                  <a:rPr lang="en-US" altLang="zh-CN" sz="1400" b="1" dirty="0" smtClean="0">
                    <a:solidFill>
                      <a:schemeClr val="bg1"/>
                    </a:solidFill>
                  </a:rPr>
                  <a:t>This is so big, that is so small</a:t>
                </a:r>
                <a:endParaRPr lang="en-US" sz="1400" b="1" dirty="0">
                  <a:solidFill>
                    <a:schemeClr val="bg1"/>
                  </a:solidFill>
                </a:endParaRPr>
              </a:p>
            </p:txBody>
          </p:sp>
        </p:grpSp>
        <p:sp>
          <p:nvSpPr>
            <p:cNvPr id="38" name="Down Arrow 37"/>
            <p:cNvSpPr/>
            <p:nvPr/>
          </p:nvSpPr>
          <p:spPr>
            <a:xfrm rot="16200000">
              <a:off x="9031495" y="1453649"/>
              <a:ext cx="347596" cy="923481"/>
            </a:xfrm>
            <a:prstGeom prst="downArrow">
              <a:avLst>
                <a:gd name="adj1" fmla="val 50000"/>
                <a:gd name="adj2" fmla="val 8197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TextBox 15"/>
            <p:cNvSpPr txBox="1"/>
            <p:nvPr/>
          </p:nvSpPr>
          <p:spPr>
            <a:xfrm>
              <a:off x="7345587" y="1634629"/>
              <a:ext cx="1369286" cy="523220"/>
            </a:xfrm>
            <a:prstGeom prst="rect">
              <a:avLst/>
            </a:prstGeom>
            <a:noFill/>
          </p:spPr>
          <p:txBody>
            <a:bodyPr wrap="none" rtlCol="0">
              <a:spAutoFit/>
            </a:bodyPr>
            <a:lstStyle/>
            <a:p>
              <a:r>
                <a:rPr lang="en-US" sz="2800" b="1" dirty="0" smtClean="0"/>
                <a:t>Big Mac</a:t>
              </a:r>
              <a:endParaRPr lang="en-US" sz="2800" b="1" dirty="0"/>
            </a:p>
          </p:txBody>
        </p:sp>
      </p:grpSp>
    </p:spTree>
    <p:extLst>
      <p:ext uri="{BB962C8B-B14F-4D97-AF65-F5344CB8AC3E}">
        <p14:creationId xmlns:p14="http://schemas.microsoft.com/office/powerpoint/2010/main" val="204776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5"/>
          <a:stretch>
            <a:fillRect/>
          </a:stretch>
        </p:blipFill>
        <p:spPr>
          <a:xfrm>
            <a:off x="9116893" y="2960276"/>
            <a:ext cx="2897817" cy="2714369"/>
          </a:xfrm>
          <a:prstGeom prst="rect">
            <a:avLst/>
          </a:prstGeom>
        </p:spPr>
      </p:pic>
      <p:sp>
        <p:nvSpPr>
          <p:cNvPr id="11" name="TextBox 10"/>
          <p:cNvSpPr txBox="1"/>
          <p:nvPr/>
        </p:nvSpPr>
        <p:spPr>
          <a:xfrm>
            <a:off x="4585089" y="2613097"/>
            <a:ext cx="3025059" cy="369332"/>
          </a:xfrm>
          <a:prstGeom prst="rect">
            <a:avLst/>
          </a:prstGeom>
          <a:noFill/>
        </p:spPr>
        <p:txBody>
          <a:bodyPr wrap="none" rtlCol="0" anchor="t">
            <a:spAutoFit/>
          </a:bodyPr>
          <a:lstStyle/>
          <a:p>
            <a:pPr marR="0" lvl="0" algn="l" defTabSz="914400" rtl="0" eaLnBrk="1" fontAlgn="auto" latinLnBrk="0" hangingPunct="1">
              <a:lnSpc>
                <a:spcPct val="100000"/>
              </a:lnSpc>
              <a:spcBef>
                <a:spcPts val="0"/>
              </a:spcBef>
              <a:spcAft>
                <a:spcPts val="0"/>
              </a:spcAft>
              <a:buClr>
                <a:srgbClr val="FF0000"/>
              </a:buClr>
              <a:buSzTx/>
              <a:tabLst/>
              <a:defRPr/>
            </a:pPr>
            <a:r>
              <a:rPr kumimoji="0" lang="en-US" altLang="zh-CN" sz="1800" b="1" i="0" u="none" strike="noStrike" kern="1200" cap="none" spc="0" normalizeH="0" baseline="0" noProof="0" dirty="0" smtClean="0">
                <a:ln>
                  <a:noFill/>
                </a:ln>
                <a:solidFill>
                  <a:prstClr val="black"/>
                </a:solidFill>
                <a:effectLst/>
                <a:uLnTx/>
                <a:uFillTx/>
                <a:ea typeface="+mn-ea"/>
                <a:cs typeface="Arial" panose="020B0604020202020204" pitchFamily="34" charset="0"/>
              </a:rPr>
              <a:t>512 </a:t>
            </a:r>
            <a:r>
              <a:rPr kumimoji="0" lang="en-US" sz="1800" b="1" i="0" u="none" strike="noStrike" kern="1200" cap="none" spc="0" normalizeH="0" baseline="0" noProof="0" dirty="0" smtClean="0">
                <a:ln>
                  <a:noFill/>
                </a:ln>
                <a:solidFill>
                  <a:prstClr val="black"/>
                </a:solidFill>
                <a:effectLst/>
                <a:uLnTx/>
                <a:uFillTx/>
                <a:ea typeface="+mn-ea"/>
                <a:cs typeface="Arial" panose="020B0604020202020204" pitchFamily="34" charset="0"/>
              </a:rPr>
              <a:t>Extracted Frames, 7.1 MB</a:t>
            </a:r>
            <a:endParaRPr kumimoji="0" lang="en-US" sz="1800" b="1"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
        <p:nvSpPr>
          <p:cNvPr id="12" name="TextBox 11"/>
          <p:cNvSpPr txBox="1"/>
          <p:nvPr/>
        </p:nvSpPr>
        <p:spPr>
          <a:xfrm>
            <a:off x="8612219" y="2599724"/>
            <a:ext cx="3495316" cy="369332"/>
          </a:xfrm>
          <a:prstGeom prst="rect">
            <a:avLst/>
          </a:prstGeom>
          <a:noFill/>
        </p:spPr>
        <p:txBody>
          <a:bodyPr wrap="none" rtlCol="0" anchor="t">
            <a:spAutoFit/>
          </a:bodyPr>
          <a:lstStyle/>
          <a:p>
            <a:pPr lvl="0">
              <a:buClr>
                <a:srgbClr val="FF0000"/>
              </a:buClr>
            </a:pPr>
            <a:r>
              <a:rPr lang="en-US" altLang="zh-CN" b="1" dirty="0">
                <a:solidFill>
                  <a:prstClr val="black"/>
                </a:solidFill>
                <a:cs typeface="Arial" panose="020B0604020202020204" pitchFamily="34" charset="0"/>
              </a:rPr>
              <a:t>Data </a:t>
            </a:r>
            <a:r>
              <a:rPr lang="en-US" altLang="zh-CN" b="1" dirty="0" smtClean="0">
                <a:solidFill>
                  <a:prstClr val="black"/>
                </a:solidFill>
                <a:cs typeface="Arial" panose="020B0604020202020204" pitchFamily="34" charset="0"/>
              </a:rPr>
              <a:t>Cube: </a:t>
            </a:r>
            <a:r>
              <a:rPr kumimoji="0" lang="en-US" altLang="zh-CN" sz="1800" b="1" i="0" u="none" strike="noStrike" kern="1200" cap="none" spc="0" normalizeH="0" baseline="0" noProof="0" dirty="0" smtClean="0">
                <a:ln>
                  <a:noFill/>
                </a:ln>
                <a:solidFill>
                  <a:prstClr val="black"/>
                </a:solidFill>
                <a:effectLst/>
                <a:uLnTx/>
                <a:uFillTx/>
                <a:cs typeface="Arial" panose="020B0604020202020204" pitchFamily="34" charset="0"/>
              </a:rPr>
              <a:t>128 x 128 x 484, 61 MB</a:t>
            </a:r>
            <a:endParaRPr kumimoji="0" lang="en-US" sz="1800" b="1" i="0" u="none" strike="noStrike" kern="1200" cap="none" spc="0" normalizeH="0" baseline="0" noProof="0" dirty="0">
              <a:ln>
                <a:noFill/>
              </a:ln>
              <a:solidFill>
                <a:prstClr val="black"/>
              </a:solidFill>
              <a:effectLst/>
              <a:uLnTx/>
              <a:uFillTx/>
              <a:cs typeface="Arial" panose="020B0604020202020204" pitchFamily="34" charset="0"/>
            </a:endParaRPr>
          </a:p>
        </p:txBody>
      </p:sp>
      <p:pic>
        <p:nvPicPr>
          <p:cNvPr id="13" name="cli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5980" y="3058615"/>
            <a:ext cx="2521377" cy="2521377"/>
          </a:xfrm>
          <a:prstGeom prst="rect">
            <a:avLst/>
          </a:prstGeom>
        </p:spPr>
      </p:pic>
      <p:grpSp>
        <p:nvGrpSpPr>
          <p:cNvPr id="7" name="Group 6"/>
          <p:cNvGrpSpPr/>
          <p:nvPr/>
        </p:nvGrpSpPr>
        <p:grpSpPr>
          <a:xfrm>
            <a:off x="4363619" y="3058616"/>
            <a:ext cx="3448537" cy="2528139"/>
            <a:chOff x="3777376" y="1796797"/>
            <a:chExt cx="4911725" cy="3600809"/>
          </a:xfrm>
        </p:grpSpPr>
        <p:pic>
          <p:nvPicPr>
            <p:cNvPr id="4" name="Picture 3"/>
            <p:cNvPicPr>
              <a:picLocks noChangeAspect="1"/>
            </p:cNvPicPr>
            <p:nvPr/>
          </p:nvPicPr>
          <p:blipFill>
            <a:blip r:embed="rId7"/>
            <a:stretch>
              <a:fillRect/>
            </a:stretch>
          </p:blipFill>
          <p:spPr>
            <a:xfrm>
              <a:off x="3777376" y="1796797"/>
              <a:ext cx="4911725" cy="1794391"/>
            </a:xfrm>
            <a:prstGeom prst="rect">
              <a:avLst/>
            </a:prstGeom>
          </p:spPr>
        </p:pic>
        <p:pic>
          <p:nvPicPr>
            <p:cNvPr id="6" name="Picture 5"/>
            <p:cNvPicPr>
              <a:picLocks noChangeAspect="1"/>
            </p:cNvPicPr>
            <p:nvPr/>
          </p:nvPicPr>
          <p:blipFill>
            <a:blip r:embed="rId8"/>
            <a:stretch>
              <a:fillRect/>
            </a:stretch>
          </p:blipFill>
          <p:spPr>
            <a:xfrm>
              <a:off x="3777376" y="3591188"/>
              <a:ext cx="4911725" cy="1806418"/>
            </a:xfrm>
            <a:prstGeom prst="rect">
              <a:avLst/>
            </a:prstGeom>
          </p:spPr>
        </p:pic>
      </p:grpSp>
      <p:sp>
        <p:nvSpPr>
          <p:cNvPr id="15" name="TextBox 14"/>
          <p:cNvSpPr txBox="1"/>
          <p:nvPr/>
        </p:nvSpPr>
        <p:spPr>
          <a:xfrm>
            <a:off x="4775030" y="5625310"/>
            <a:ext cx="2726324" cy="369332"/>
          </a:xfrm>
          <a:prstGeom prst="rect">
            <a:avLst/>
          </a:prstGeom>
          <a:noFill/>
        </p:spPr>
        <p:txBody>
          <a:bodyPr wrap="none" rtlCol="0">
            <a:spAutoFit/>
          </a:bodyPr>
          <a:lstStyle/>
          <a:p>
            <a:pPr marR="0" lvl="0" algn="l" defTabSz="914400" rtl="0" eaLnBrk="1" fontAlgn="auto" latinLnBrk="0" hangingPunct="1">
              <a:lnSpc>
                <a:spcPct val="100000"/>
              </a:lnSpc>
              <a:spcBef>
                <a:spcPts val="0"/>
              </a:spcBef>
              <a:spcAft>
                <a:spcPts val="0"/>
              </a:spcAft>
              <a:buClr>
                <a:srgbClr val="FF0000"/>
              </a:buClr>
              <a:buSzTx/>
              <a:tabLst/>
              <a:defRPr/>
            </a:pPr>
            <a:r>
              <a:rPr kumimoji="0" lang="en-US" altLang="zh-CN" b="1" i="0" u="none" strike="noStrike" kern="1200" cap="none" spc="0" normalizeH="0" baseline="0" noProof="0" dirty="0" smtClean="0">
                <a:ln>
                  <a:noFill/>
                </a:ln>
                <a:solidFill>
                  <a:prstClr val="black"/>
                </a:solidFill>
                <a:effectLst/>
                <a:uLnTx/>
                <a:uFillTx/>
                <a:ea typeface="+mn-ea"/>
                <a:cs typeface="Arial" panose="020B0604020202020204" pitchFamily="34" charset="0"/>
              </a:rPr>
              <a:t>Removed 28</a:t>
            </a:r>
            <a:r>
              <a:rPr kumimoji="0" lang="en-US" altLang="zh-CN" b="1" i="0" u="none" strike="noStrike" kern="1200" cap="none" spc="0" normalizeH="0" noProof="0" dirty="0" smtClean="0">
                <a:ln>
                  <a:noFill/>
                </a:ln>
                <a:solidFill>
                  <a:prstClr val="black"/>
                </a:solidFill>
                <a:effectLst/>
                <a:uLnTx/>
                <a:uFillTx/>
                <a:ea typeface="+mn-ea"/>
                <a:cs typeface="Arial" panose="020B0604020202020204" pitchFamily="34" charset="0"/>
              </a:rPr>
              <a:t> tailing frames</a:t>
            </a:r>
            <a:endParaRPr kumimoji="0" lang="en-US" b="1"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
        <p:nvSpPr>
          <p:cNvPr id="18" name="Right Arrow 17"/>
          <p:cNvSpPr/>
          <p:nvPr/>
        </p:nvSpPr>
        <p:spPr>
          <a:xfrm>
            <a:off x="3446662" y="4069367"/>
            <a:ext cx="572056" cy="350057"/>
          </a:xfrm>
          <a:prstGeom prst="rightArrow">
            <a:avLst>
              <a:gd name="adj1" fmla="val 50000"/>
              <a:gd name="adj2" fmla="val 8269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8215113" y="4069367"/>
            <a:ext cx="572056" cy="350057"/>
          </a:xfrm>
          <a:prstGeom prst="rightArrow">
            <a:avLst>
              <a:gd name="adj1" fmla="val 50000"/>
              <a:gd name="adj2" fmla="val 8269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0" y="6629400"/>
            <a:ext cx="12192000" cy="228600"/>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楷体" panose="02010609060101010101" pitchFamily="49" charset="-122"/>
              <a:ea typeface="楷体" panose="02010609060101010101" pitchFamily="49" charset="-122"/>
            </a:endParaRPr>
          </a:p>
        </p:txBody>
      </p:sp>
      <p:sp>
        <p:nvSpPr>
          <p:cNvPr id="23" name="Rounded Rectangle 22"/>
          <p:cNvSpPr/>
          <p:nvPr/>
        </p:nvSpPr>
        <p:spPr>
          <a:xfrm>
            <a:off x="0" y="901700"/>
            <a:ext cx="12192000" cy="45719"/>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endParaRPr lang="en-US">
              <a:solidFill>
                <a:prstClr val="white"/>
              </a:solidFill>
              <a:latin typeface="Calibri"/>
            </a:endParaRPr>
          </a:p>
        </p:txBody>
      </p:sp>
      <p:sp>
        <p:nvSpPr>
          <p:cNvPr id="25" name="TextBox 24"/>
          <p:cNvSpPr txBox="1"/>
          <p:nvPr/>
        </p:nvSpPr>
        <p:spPr>
          <a:xfrm>
            <a:off x="65273" y="149974"/>
            <a:ext cx="6933308" cy="523220"/>
          </a:xfrm>
          <a:prstGeom prst="rect">
            <a:avLst/>
          </a:prstGeom>
          <a:noFill/>
        </p:spPr>
        <p:txBody>
          <a:bodyPr wrap="none" rtlCol="0">
            <a:spAutoFit/>
          </a:bodyPr>
          <a:lstStyle/>
          <a:p>
            <a:r>
              <a:rPr lang="en-US" sz="2800" b="1" dirty="0" smtClean="0">
                <a:solidFill>
                  <a:srgbClr val="0070C0"/>
                </a:solidFill>
                <a:latin typeface="Georgia" panose="02040502050405020303" pitchFamily="18" charset="0"/>
              </a:rPr>
              <a:t>Data Extraction and Transformation</a:t>
            </a:r>
            <a:endParaRPr lang="en-US" sz="2800" b="1" dirty="0">
              <a:solidFill>
                <a:srgbClr val="0070C0"/>
              </a:solidFill>
              <a:latin typeface="Georgia" panose="02040502050405020303" pitchFamily="18" charset="0"/>
            </a:endParaRPr>
          </a:p>
        </p:txBody>
      </p:sp>
      <p:sp>
        <p:nvSpPr>
          <p:cNvPr id="26" name="Date Placeholder 25"/>
          <p:cNvSpPr>
            <a:spLocks noGrp="1"/>
          </p:cNvSpPr>
          <p:nvPr>
            <p:ph type="dt" sz="half" idx="10"/>
          </p:nvPr>
        </p:nvSpPr>
        <p:spPr>
          <a:xfrm>
            <a:off x="838200" y="6546850"/>
            <a:ext cx="2743200" cy="365125"/>
          </a:xfrm>
        </p:spPr>
        <p:txBody>
          <a:bodyPr/>
          <a:lstStyle/>
          <a:p>
            <a:fld id="{8C46FED7-231A-42F1-BEF0-DB61233C269A}" type="datetime1">
              <a:rPr lang="en-US" smtClean="0"/>
              <a:t>8/13/2019</a:t>
            </a:fld>
            <a:endParaRPr lang="en-US"/>
          </a:p>
        </p:txBody>
      </p:sp>
      <p:sp>
        <p:nvSpPr>
          <p:cNvPr id="27" name="Footer Placeholder 26"/>
          <p:cNvSpPr>
            <a:spLocks noGrp="1"/>
          </p:cNvSpPr>
          <p:nvPr>
            <p:ph type="ftr" sz="quarter" idx="11"/>
          </p:nvPr>
        </p:nvSpPr>
        <p:spPr>
          <a:xfrm>
            <a:off x="4038600" y="6546850"/>
            <a:ext cx="4114800" cy="365125"/>
          </a:xfrm>
        </p:spPr>
        <p:txBody>
          <a:bodyPr/>
          <a:lstStyle/>
          <a:p>
            <a:r>
              <a:rPr lang="en-US" dirty="0" smtClean="0"/>
              <a:t>The Data Incubator</a:t>
            </a:r>
            <a:endParaRPr lang="en-US" dirty="0"/>
          </a:p>
        </p:txBody>
      </p:sp>
      <p:sp>
        <p:nvSpPr>
          <p:cNvPr id="28" name="Slide Number Placeholder 27"/>
          <p:cNvSpPr>
            <a:spLocks noGrp="1"/>
          </p:cNvSpPr>
          <p:nvPr>
            <p:ph type="sldNum" sz="quarter" idx="12"/>
          </p:nvPr>
        </p:nvSpPr>
        <p:spPr>
          <a:xfrm>
            <a:off x="8610600" y="6546850"/>
            <a:ext cx="2743200" cy="365125"/>
          </a:xfrm>
        </p:spPr>
        <p:txBody>
          <a:bodyPr/>
          <a:lstStyle/>
          <a:p>
            <a:fld id="{1DFD79A1-F277-4C7A-BD94-C69CDDB08F4A}" type="slidenum">
              <a:rPr lang="en-US" smtClean="0"/>
              <a:t>3</a:t>
            </a:fld>
            <a:endParaRPr lang="en-US"/>
          </a:p>
        </p:txBody>
      </p:sp>
      <p:pic>
        <p:nvPicPr>
          <p:cNvPr id="29" name="Picture 28"/>
          <p:cNvPicPr>
            <a:picLocks noChangeAspect="1"/>
          </p:cNvPicPr>
          <p:nvPr/>
        </p:nvPicPr>
        <p:blipFill>
          <a:blip r:embed="rId9"/>
          <a:stretch>
            <a:fillRect/>
          </a:stretch>
        </p:blipFill>
        <p:spPr>
          <a:xfrm>
            <a:off x="10336691" y="181499"/>
            <a:ext cx="1676400" cy="514350"/>
          </a:xfrm>
          <a:prstGeom prst="rect">
            <a:avLst/>
          </a:prstGeom>
        </p:spPr>
      </p:pic>
      <p:sp>
        <p:nvSpPr>
          <p:cNvPr id="32" name="Content Placeholder 13"/>
          <p:cNvSpPr txBox="1">
            <a:spLocks/>
          </p:cNvSpPr>
          <p:nvPr/>
        </p:nvSpPr>
        <p:spPr>
          <a:xfrm>
            <a:off x="510690" y="1269333"/>
            <a:ext cx="11502401" cy="10561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FF0000"/>
              </a:buClr>
            </a:pPr>
            <a:r>
              <a:rPr lang="en-US" sz="2400" dirty="0" smtClean="0">
                <a:solidFill>
                  <a:prstClr val="black"/>
                </a:solidFill>
              </a:rPr>
              <a:t> Performance of two devices on the same chip</a:t>
            </a:r>
          </a:p>
          <a:p>
            <a:pPr>
              <a:lnSpc>
                <a:spcPct val="100000"/>
              </a:lnSpc>
              <a:spcBef>
                <a:spcPts val="0"/>
              </a:spcBef>
              <a:spcAft>
                <a:spcPts val="600"/>
              </a:spcAft>
              <a:buClr>
                <a:srgbClr val="FF0000"/>
              </a:buClr>
            </a:pPr>
            <a:r>
              <a:rPr lang="en-US" sz="2400" dirty="0" smtClean="0">
                <a:solidFill>
                  <a:prstClr val="black"/>
                </a:solidFill>
              </a:rPr>
              <a:t> From a video</a:t>
            </a:r>
            <a:r>
              <a:rPr lang="en-US" sz="2400" dirty="0">
                <a:solidFill>
                  <a:prstClr val="black"/>
                </a:solidFill>
              </a:rPr>
              <a:t> </a:t>
            </a:r>
            <a:r>
              <a:rPr lang="en-US" sz="2400" dirty="0" smtClean="0">
                <a:solidFill>
                  <a:prstClr val="black"/>
                </a:solidFill>
              </a:rPr>
              <a:t>to a collection of frames, to a data cube</a:t>
            </a:r>
          </a:p>
        </p:txBody>
      </p:sp>
      <p:sp>
        <p:nvSpPr>
          <p:cNvPr id="34" name="TextBox 33"/>
          <p:cNvSpPr txBox="1"/>
          <p:nvPr/>
        </p:nvSpPr>
        <p:spPr>
          <a:xfrm>
            <a:off x="8229442" y="5625310"/>
            <a:ext cx="3976088" cy="369332"/>
          </a:xfrm>
          <a:prstGeom prst="rect">
            <a:avLst/>
          </a:prstGeom>
          <a:noFill/>
        </p:spPr>
        <p:txBody>
          <a:bodyPr wrap="none" rtlCol="0">
            <a:spAutoFit/>
          </a:bodyPr>
          <a:lstStyle/>
          <a:p>
            <a:pPr marR="0" lvl="0" algn="l" defTabSz="914400" rtl="0" eaLnBrk="1" fontAlgn="auto" latinLnBrk="0" hangingPunct="1">
              <a:lnSpc>
                <a:spcPct val="100000"/>
              </a:lnSpc>
              <a:spcBef>
                <a:spcPts val="0"/>
              </a:spcBef>
              <a:spcAft>
                <a:spcPts val="0"/>
              </a:spcAft>
              <a:buClr>
                <a:srgbClr val="FF0000"/>
              </a:buClr>
              <a:buSzTx/>
              <a:tabLst/>
              <a:defRPr/>
            </a:pPr>
            <a:r>
              <a:rPr lang="en-US" b="1" dirty="0" smtClean="0">
                <a:solidFill>
                  <a:prstClr val="black"/>
                </a:solidFill>
                <a:cs typeface="Arial" panose="020B0604020202020204" pitchFamily="34" charset="0"/>
              </a:rPr>
              <a:t>Easily</a:t>
            </a:r>
            <a:r>
              <a:rPr lang="en-US" b="1" noProof="0" dirty="0" smtClean="0">
                <a:solidFill>
                  <a:prstClr val="black"/>
                </a:solidFill>
                <a:cs typeface="Arial" panose="020B0604020202020204" pitchFamily="34" charset="0"/>
              </a:rPr>
              <a:t> get to GB level after interpolation</a:t>
            </a:r>
            <a:endParaRPr kumimoji="0" lang="en-US" b="1" i="0" u="none" strike="noStrike" kern="1200" cap="none" spc="0" normalizeH="0" baseline="0" noProof="0" dirty="0">
              <a:ln>
                <a:noFill/>
              </a:ln>
              <a:solidFill>
                <a:prstClr val="black"/>
              </a:solidFill>
              <a:effectLst/>
              <a:uLnTx/>
              <a:uFillTx/>
              <a:cs typeface="Arial" panose="020B0604020202020204" pitchFamily="34" charset="0"/>
            </a:endParaRPr>
          </a:p>
        </p:txBody>
      </p:sp>
      <p:grpSp>
        <p:nvGrpSpPr>
          <p:cNvPr id="37" name="Group 36"/>
          <p:cNvGrpSpPr/>
          <p:nvPr/>
        </p:nvGrpSpPr>
        <p:grpSpPr>
          <a:xfrm>
            <a:off x="46078" y="2623345"/>
            <a:ext cx="3499612" cy="3371297"/>
            <a:chOff x="46078" y="2623345"/>
            <a:chExt cx="3499612" cy="3371297"/>
          </a:xfrm>
        </p:grpSpPr>
        <p:sp>
          <p:nvSpPr>
            <p:cNvPr id="10" name="TextBox 9"/>
            <p:cNvSpPr txBox="1"/>
            <p:nvPr/>
          </p:nvSpPr>
          <p:spPr>
            <a:xfrm>
              <a:off x="213665" y="2623345"/>
              <a:ext cx="3143938" cy="369332"/>
            </a:xfrm>
            <a:prstGeom prst="rect">
              <a:avLst/>
            </a:prstGeom>
            <a:noFill/>
          </p:spPr>
          <p:txBody>
            <a:bodyPr wrap="none" rtlCol="0" anchor="t">
              <a:spAutoFit/>
            </a:bodyPr>
            <a:lstStyle/>
            <a:p>
              <a:pPr marR="0" lvl="0" algn="l" defTabSz="914400" rtl="0" eaLnBrk="1" fontAlgn="auto" latinLnBrk="0" hangingPunct="1">
                <a:lnSpc>
                  <a:spcPct val="100000"/>
                </a:lnSpc>
                <a:spcBef>
                  <a:spcPts val="0"/>
                </a:spcBef>
                <a:spcAft>
                  <a:spcPts val="0"/>
                </a:spcAft>
                <a:buClr>
                  <a:srgbClr val="FF0000"/>
                </a:buClr>
                <a:buSzTx/>
                <a:tabLst/>
                <a:defRPr/>
              </a:pPr>
              <a:r>
                <a:rPr kumimoji="0" lang="en-US" sz="1800" b="1" i="0" u="none" strike="noStrike" kern="1200" cap="none" spc="0" normalizeH="0" baseline="0" noProof="0" dirty="0" smtClean="0">
                  <a:ln>
                    <a:noFill/>
                  </a:ln>
                  <a:solidFill>
                    <a:prstClr val="black"/>
                  </a:solidFill>
                  <a:effectLst/>
                  <a:uLnTx/>
                  <a:uFillTx/>
                  <a:ea typeface="+mn-ea"/>
                  <a:cs typeface="Arial" panose="020B0604020202020204" pitchFamily="34" charset="0"/>
                </a:rPr>
                <a:t>Marketing Video (18 s, 2.5 MB)</a:t>
              </a:r>
              <a:endParaRPr kumimoji="0" lang="en-US" sz="1800" b="1"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
          <p:nvSpPr>
            <p:cNvPr id="2" name="Rectangle 1"/>
            <p:cNvSpPr/>
            <p:nvPr/>
          </p:nvSpPr>
          <p:spPr>
            <a:xfrm>
              <a:off x="395189" y="5201247"/>
              <a:ext cx="2602957"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bg1"/>
                  </a:solidFill>
                  <a:effectLst/>
                  <a:uLnTx/>
                  <a:uFillTx/>
                  <a:ea typeface="+mn-ea"/>
                  <a:cs typeface="+mn-cs"/>
                </a:rPr>
                <a:t>https://vimeo.com/255474034</a:t>
              </a:r>
            </a:p>
          </p:txBody>
        </p:sp>
        <p:sp>
          <p:nvSpPr>
            <p:cNvPr id="3" name="TextBox 2"/>
            <p:cNvSpPr txBox="1"/>
            <p:nvPr/>
          </p:nvSpPr>
          <p:spPr>
            <a:xfrm>
              <a:off x="1403235" y="4069368"/>
              <a:ext cx="99576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Movie.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Play it!</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p:cNvSpPr txBox="1"/>
            <p:nvPr/>
          </p:nvSpPr>
          <p:spPr>
            <a:xfrm>
              <a:off x="46078" y="5625310"/>
              <a:ext cx="3499612" cy="369332"/>
            </a:xfrm>
            <a:prstGeom prst="rect">
              <a:avLst/>
            </a:prstGeom>
            <a:noFill/>
          </p:spPr>
          <p:txBody>
            <a:bodyPr wrap="none" rtlCol="0">
              <a:spAutoFit/>
            </a:bodyPr>
            <a:lstStyle/>
            <a:p>
              <a:pPr marR="0" lvl="0" algn="l" defTabSz="914400" rtl="0" eaLnBrk="1" fontAlgn="auto" latinLnBrk="0" hangingPunct="1">
                <a:lnSpc>
                  <a:spcPct val="100000"/>
                </a:lnSpc>
                <a:spcBef>
                  <a:spcPts val="0"/>
                </a:spcBef>
                <a:spcAft>
                  <a:spcPts val="0"/>
                </a:spcAft>
                <a:buClr>
                  <a:srgbClr val="FF0000"/>
                </a:buClr>
                <a:buSzTx/>
                <a:tabLst/>
                <a:defRPr/>
              </a:pPr>
              <a:r>
                <a:rPr kumimoji="0" lang="en-US" altLang="zh-CN" b="1" i="0" u="none" strike="noStrike" kern="1200" cap="none" spc="0" normalizeH="0" baseline="0" noProof="0" dirty="0" smtClean="0">
                  <a:ln>
                    <a:noFill/>
                  </a:ln>
                  <a:solidFill>
                    <a:prstClr val="black"/>
                  </a:solidFill>
                  <a:effectLst/>
                  <a:uLnTx/>
                  <a:uFillTx/>
                  <a:ea typeface="+mn-ea"/>
                  <a:cs typeface="Arial" panose="020B0604020202020204" pitchFamily="34" charset="0"/>
                </a:rPr>
                <a:t>Generally, &gt; 100s</a:t>
              </a:r>
              <a:r>
                <a:rPr kumimoji="0" lang="en-US" altLang="zh-CN" b="1" i="0" u="none" strike="noStrike" kern="1200" cap="none" spc="0" normalizeH="0" noProof="0" dirty="0" smtClean="0">
                  <a:ln>
                    <a:noFill/>
                  </a:ln>
                  <a:solidFill>
                    <a:prstClr val="black"/>
                  </a:solidFill>
                  <a:effectLst/>
                  <a:uLnTx/>
                  <a:uFillTx/>
                  <a:ea typeface="+mn-ea"/>
                  <a:cs typeface="Arial" panose="020B0604020202020204" pitchFamily="34" charset="0"/>
                </a:rPr>
                <a:t> of MB and messy</a:t>
              </a:r>
              <a:endParaRPr kumimoji="0" lang="en-US" b="1"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
          <p:nvSpPr>
            <p:cNvPr id="36" name="Rectangle 35"/>
            <p:cNvSpPr/>
            <p:nvPr/>
          </p:nvSpPr>
          <p:spPr>
            <a:xfrm>
              <a:off x="1240452" y="3318815"/>
              <a:ext cx="1090363" cy="307777"/>
            </a:xfrm>
            <a:prstGeom prst="rect">
              <a:avLst/>
            </a:prstGeom>
          </p:spPr>
          <p:txBody>
            <a:bodyPr wrap="none">
              <a:spAutoFit/>
            </a:bodyPr>
            <a:lstStyle/>
            <a:p>
              <a:r>
                <a:rPr lang="en-US" sz="1400" dirty="0">
                  <a:solidFill>
                    <a:schemeClr val="bg1"/>
                  </a:solidFill>
                </a:rPr>
                <a:t>3</a:t>
              </a:r>
              <a:r>
                <a:rPr lang="en-US" sz="1400" dirty="0" smtClean="0">
                  <a:solidFill>
                    <a:schemeClr val="bg1"/>
                  </a:solidFill>
                </a:rPr>
                <a:t> </a:t>
              </a:r>
              <a:r>
                <a:rPr lang="en-US" sz="1400" dirty="0">
                  <a:solidFill>
                    <a:schemeClr val="bg1"/>
                  </a:solidFill>
                </a:rPr>
                <a:t>µm x 3 µm</a:t>
              </a:r>
            </a:p>
          </p:txBody>
        </p:sp>
      </p:grpSp>
    </p:spTree>
    <p:extLst>
      <p:ext uri="{BB962C8B-B14F-4D97-AF65-F5344CB8AC3E}">
        <p14:creationId xmlns:p14="http://schemas.microsoft.com/office/powerpoint/2010/main" val="349486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0" y="6629400"/>
            <a:ext cx="12192000" cy="228600"/>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楷体" panose="02010609060101010101" pitchFamily="49" charset="-122"/>
              <a:ea typeface="楷体" panose="02010609060101010101" pitchFamily="49" charset="-122"/>
            </a:endParaRPr>
          </a:p>
        </p:txBody>
      </p:sp>
      <p:sp>
        <p:nvSpPr>
          <p:cNvPr id="23" name="Rounded Rectangle 22"/>
          <p:cNvSpPr/>
          <p:nvPr/>
        </p:nvSpPr>
        <p:spPr>
          <a:xfrm>
            <a:off x="0" y="901700"/>
            <a:ext cx="12192000" cy="45719"/>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endParaRPr lang="en-US">
              <a:solidFill>
                <a:prstClr val="white"/>
              </a:solidFill>
              <a:latin typeface="Calibri"/>
            </a:endParaRPr>
          </a:p>
        </p:txBody>
      </p:sp>
      <p:sp>
        <p:nvSpPr>
          <p:cNvPr id="26" name="Date Placeholder 25"/>
          <p:cNvSpPr>
            <a:spLocks noGrp="1"/>
          </p:cNvSpPr>
          <p:nvPr>
            <p:ph type="dt" sz="half" idx="10"/>
          </p:nvPr>
        </p:nvSpPr>
        <p:spPr>
          <a:xfrm>
            <a:off x="838200" y="6546850"/>
            <a:ext cx="2743200" cy="365125"/>
          </a:xfrm>
        </p:spPr>
        <p:txBody>
          <a:bodyPr/>
          <a:lstStyle/>
          <a:p>
            <a:fld id="{8C46FED7-231A-42F1-BEF0-DB61233C269A}" type="datetime1">
              <a:rPr lang="en-US" smtClean="0"/>
              <a:t>8/13/2019</a:t>
            </a:fld>
            <a:endParaRPr lang="en-US"/>
          </a:p>
        </p:txBody>
      </p:sp>
      <p:sp>
        <p:nvSpPr>
          <p:cNvPr id="27" name="Footer Placeholder 26"/>
          <p:cNvSpPr>
            <a:spLocks noGrp="1"/>
          </p:cNvSpPr>
          <p:nvPr>
            <p:ph type="ftr" sz="quarter" idx="11"/>
          </p:nvPr>
        </p:nvSpPr>
        <p:spPr>
          <a:xfrm>
            <a:off x="4038600" y="6546850"/>
            <a:ext cx="4114800" cy="365125"/>
          </a:xfrm>
        </p:spPr>
        <p:txBody>
          <a:bodyPr/>
          <a:lstStyle/>
          <a:p>
            <a:r>
              <a:rPr lang="en-US" dirty="0" smtClean="0"/>
              <a:t>The Data Incubator Interview</a:t>
            </a:r>
            <a:endParaRPr lang="en-US" dirty="0"/>
          </a:p>
        </p:txBody>
      </p:sp>
      <p:sp>
        <p:nvSpPr>
          <p:cNvPr id="28" name="Slide Number Placeholder 27"/>
          <p:cNvSpPr>
            <a:spLocks noGrp="1"/>
          </p:cNvSpPr>
          <p:nvPr>
            <p:ph type="sldNum" sz="quarter" idx="12"/>
          </p:nvPr>
        </p:nvSpPr>
        <p:spPr>
          <a:xfrm>
            <a:off x="8610600" y="6546850"/>
            <a:ext cx="2743200" cy="365125"/>
          </a:xfrm>
        </p:spPr>
        <p:txBody>
          <a:bodyPr/>
          <a:lstStyle/>
          <a:p>
            <a:fld id="{1DFD79A1-F277-4C7A-BD94-C69CDDB08F4A}" type="slidenum">
              <a:rPr lang="en-US" smtClean="0"/>
              <a:t>4</a:t>
            </a:fld>
            <a:endParaRPr lang="en-US"/>
          </a:p>
        </p:txBody>
      </p:sp>
      <p:pic>
        <p:nvPicPr>
          <p:cNvPr id="29" name="Picture 28"/>
          <p:cNvPicPr>
            <a:picLocks noChangeAspect="1"/>
          </p:cNvPicPr>
          <p:nvPr/>
        </p:nvPicPr>
        <p:blipFill>
          <a:blip r:embed="rId3"/>
          <a:stretch>
            <a:fillRect/>
          </a:stretch>
        </p:blipFill>
        <p:spPr>
          <a:xfrm>
            <a:off x="10336691" y="181499"/>
            <a:ext cx="1676400" cy="514350"/>
          </a:xfrm>
          <a:prstGeom prst="rect">
            <a:avLst/>
          </a:prstGeom>
        </p:spPr>
      </p:pic>
      <p:sp>
        <p:nvSpPr>
          <p:cNvPr id="100" name="TextBox 99"/>
          <p:cNvSpPr txBox="1"/>
          <p:nvPr/>
        </p:nvSpPr>
        <p:spPr>
          <a:xfrm>
            <a:off x="495706" y="1270688"/>
            <a:ext cx="7905882" cy="461665"/>
          </a:xfrm>
          <a:prstGeom prst="rect">
            <a:avLst/>
          </a:prstGeom>
          <a:noFill/>
        </p:spPr>
        <p:txBody>
          <a:bodyPr wrap="none" rtlCol="0">
            <a:spAutoFit/>
          </a:bodyPr>
          <a:lstStyle/>
          <a:p>
            <a:pPr marL="342900" lvl="0" indent="-342900">
              <a:spcAft>
                <a:spcPts val="600"/>
              </a:spcAft>
              <a:buClr>
                <a:srgbClr val="FF0000"/>
              </a:buClr>
              <a:buFont typeface="Arial" panose="020B0604020202020204" pitchFamily="34" charset="0"/>
              <a:buChar char="•"/>
              <a:defRPr/>
            </a:pPr>
            <a:r>
              <a:rPr lang="en-US" altLang="zh-CN" sz="2400" dirty="0" smtClean="0">
                <a:solidFill>
                  <a:prstClr val="black"/>
                </a:solidFill>
              </a:rPr>
              <a:t>Object </a:t>
            </a:r>
            <a:r>
              <a:rPr lang="en-US" altLang="zh-CN" sz="2400" dirty="0">
                <a:solidFill>
                  <a:prstClr val="black"/>
                </a:solidFill>
              </a:rPr>
              <a:t>d</a:t>
            </a:r>
            <a:r>
              <a:rPr lang="en-US" altLang="zh-CN" sz="2400" dirty="0" smtClean="0">
                <a:solidFill>
                  <a:prstClr val="black"/>
                </a:solidFill>
              </a:rPr>
              <a:t>etection and f</a:t>
            </a:r>
            <a:r>
              <a:rPr lang="en-US" sz="2400" dirty="0" smtClean="0">
                <a:solidFill>
                  <a:prstClr val="black"/>
                </a:solidFill>
              </a:rPr>
              <a:t>eature </a:t>
            </a:r>
            <a:r>
              <a:rPr lang="en-US" sz="2400" dirty="0">
                <a:solidFill>
                  <a:prstClr val="black"/>
                </a:solidFill>
              </a:rPr>
              <a:t>correlation for failure </a:t>
            </a:r>
            <a:r>
              <a:rPr lang="en-US" sz="2400" dirty="0" smtClean="0">
                <a:solidFill>
                  <a:prstClr val="black"/>
                </a:solidFill>
              </a:rPr>
              <a:t>analysis</a:t>
            </a:r>
            <a:endParaRPr lang="en-US" sz="2400" dirty="0">
              <a:solidFill>
                <a:prstClr val="black"/>
              </a:solidFill>
            </a:endParaRPr>
          </a:p>
        </p:txBody>
      </p:sp>
      <p:sp>
        <p:nvSpPr>
          <p:cNvPr id="105" name="TextBox 104"/>
          <p:cNvSpPr txBox="1"/>
          <p:nvPr/>
        </p:nvSpPr>
        <p:spPr>
          <a:xfrm>
            <a:off x="65273" y="149974"/>
            <a:ext cx="4834978" cy="523220"/>
          </a:xfrm>
          <a:prstGeom prst="rect">
            <a:avLst/>
          </a:prstGeom>
          <a:noFill/>
        </p:spPr>
        <p:txBody>
          <a:bodyPr wrap="none" rtlCol="0">
            <a:spAutoFit/>
          </a:bodyPr>
          <a:lstStyle/>
          <a:p>
            <a:r>
              <a:rPr lang="en-US" sz="2800" b="1" dirty="0" smtClean="0">
                <a:solidFill>
                  <a:srgbClr val="0070C0"/>
                </a:solidFill>
                <a:latin typeface="Georgia" panose="02040502050405020303" pitchFamily="18" charset="0"/>
              </a:rPr>
              <a:t>Data Mining: Correlation</a:t>
            </a:r>
            <a:endParaRPr lang="en-US" sz="2800" b="1" dirty="0">
              <a:solidFill>
                <a:srgbClr val="0070C0"/>
              </a:solidFill>
              <a:latin typeface="Georgia" panose="02040502050405020303" pitchFamily="18" charset="0"/>
            </a:endParaRPr>
          </a:p>
        </p:txBody>
      </p:sp>
      <p:grpSp>
        <p:nvGrpSpPr>
          <p:cNvPr id="17" name="Group 16"/>
          <p:cNvGrpSpPr/>
          <p:nvPr/>
        </p:nvGrpSpPr>
        <p:grpSpPr>
          <a:xfrm>
            <a:off x="3671402" y="2055622"/>
            <a:ext cx="4849196" cy="4359322"/>
            <a:chOff x="6850134" y="-345689"/>
            <a:chExt cx="3298976" cy="2965707"/>
          </a:xfrm>
        </p:grpSpPr>
        <p:pic>
          <p:nvPicPr>
            <p:cNvPr id="106" name="Picture 105"/>
            <p:cNvPicPr>
              <a:picLocks noChangeAspect="1"/>
            </p:cNvPicPr>
            <p:nvPr/>
          </p:nvPicPr>
          <p:blipFill rotWithShape="1">
            <a:blip r:embed="rId4">
              <a:extLst>
                <a:ext uri="{28A0092B-C50C-407E-A947-70E740481C1C}">
                  <a14:useLocalDpi xmlns:a14="http://schemas.microsoft.com/office/drawing/2010/main" val="0"/>
                </a:ext>
              </a:extLst>
            </a:blip>
            <a:srcRect l="16901" t="5427" r="12966"/>
            <a:stretch/>
          </p:blipFill>
          <p:spPr>
            <a:xfrm>
              <a:off x="6850134" y="-345689"/>
              <a:ext cx="3298976" cy="2965707"/>
            </a:xfrm>
            <a:prstGeom prst="rect">
              <a:avLst/>
            </a:prstGeom>
          </p:spPr>
        </p:pic>
        <p:sp>
          <p:nvSpPr>
            <p:cNvPr id="107" name="Oval 106"/>
            <p:cNvSpPr/>
            <p:nvPr/>
          </p:nvSpPr>
          <p:spPr>
            <a:xfrm rot="21311046">
              <a:off x="8860612" y="211688"/>
              <a:ext cx="626438" cy="1654587"/>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6" name="TextBox 45"/>
          <p:cNvSpPr txBox="1"/>
          <p:nvPr/>
        </p:nvSpPr>
        <p:spPr>
          <a:xfrm>
            <a:off x="5450960" y="2776333"/>
            <a:ext cx="931892" cy="338554"/>
          </a:xfrm>
          <a:prstGeom prst="rect">
            <a:avLst/>
          </a:prstGeom>
          <a:noFill/>
        </p:spPr>
        <p:txBody>
          <a:bodyPr wrap="square" rtlCol="0">
            <a:spAutoFit/>
          </a:bodyPr>
          <a:lstStyle/>
          <a:p>
            <a:r>
              <a:rPr lang="en-US" altLang="zh-CN" sz="1600" b="1" dirty="0" smtClean="0">
                <a:solidFill>
                  <a:schemeClr val="bg1"/>
                </a:solidFill>
                <a:cs typeface="Times New Roman" panose="02020603050405020304" pitchFamily="18" charset="0"/>
              </a:rPr>
              <a:t>Normal</a:t>
            </a:r>
            <a:endParaRPr lang="en-US" sz="1600" b="1" dirty="0">
              <a:solidFill>
                <a:schemeClr val="bg1"/>
              </a:solidFill>
              <a:cs typeface="Times New Roman" panose="02020603050405020304" pitchFamily="18" charset="0"/>
            </a:endParaRPr>
          </a:p>
        </p:txBody>
      </p:sp>
      <p:cxnSp>
        <p:nvCxnSpPr>
          <p:cNvPr id="47" name="Straight Arrow Connector 46"/>
          <p:cNvCxnSpPr/>
          <p:nvPr/>
        </p:nvCxnSpPr>
        <p:spPr>
          <a:xfrm flipH="1">
            <a:off x="5204102" y="3162213"/>
            <a:ext cx="493716" cy="334260"/>
          </a:xfrm>
          <a:prstGeom prst="straightConnector1">
            <a:avLst/>
          </a:prstGeom>
          <a:ln w="25400">
            <a:solidFill>
              <a:schemeClr val="bg1"/>
            </a:solidFill>
            <a:tailEnd type="arrow"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769367"/>
      </p:ext>
    </p:extLst>
  </p:cSld>
  <p:clrMapOvr>
    <a:masterClrMapping/>
  </p:clrMapOvr>
  <p:timing>
    <p:tnLst>
      <p:par>
        <p:cTn id="1" dur="indefinite" restart="never" nodeType="tmRoot">
          <p:childTnLst>
            <p:par>
              <p:cTn id="2"/>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0" y="6629400"/>
            <a:ext cx="12192000" cy="228600"/>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楷体" panose="02010609060101010101" pitchFamily="49" charset="-122"/>
              <a:ea typeface="楷体" panose="02010609060101010101" pitchFamily="49" charset="-122"/>
            </a:endParaRPr>
          </a:p>
        </p:txBody>
      </p:sp>
      <p:sp>
        <p:nvSpPr>
          <p:cNvPr id="23" name="Rounded Rectangle 22"/>
          <p:cNvSpPr/>
          <p:nvPr/>
        </p:nvSpPr>
        <p:spPr>
          <a:xfrm>
            <a:off x="0" y="901700"/>
            <a:ext cx="12192000" cy="45719"/>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endParaRPr lang="en-US">
              <a:solidFill>
                <a:prstClr val="white"/>
              </a:solidFill>
              <a:latin typeface="Calibri"/>
            </a:endParaRPr>
          </a:p>
        </p:txBody>
      </p:sp>
      <p:sp>
        <p:nvSpPr>
          <p:cNvPr id="26" name="Date Placeholder 25"/>
          <p:cNvSpPr>
            <a:spLocks noGrp="1"/>
          </p:cNvSpPr>
          <p:nvPr>
            <p:ph type="dt" sz="half" idx="10"/>
          </p:nvPr>
        </p:nvSpPr>
        <p:spPr>
          <a:xfrm>
            <a:off x="838200" y="6546850"/>
            <a:ext cx="2743200" cy="365125"/>
          </a:xfrm>
        </p:spPr>
        <p:txBody>
          <a:bodyPr/>
          <a:lstStyle/>
          <a:p>
            <a:fld id="{8C46FED7-231A-42F1-BEF0-DB61233C269A}" type="datetime1">
              <a:rPr lang="en-US" smtClean="0"/>
              <a:t>8/13/2019</a:t>
            </a:fld>
            <a:endParaRPr lang="en-US"/>
          </a:p>
        </p:txBody>
      </p:sp>
      <p:sp>
        <p:nvSpPr>
          <p:cNvPr id="27" name="Footer Placeholder 26"/>
          <p:cNvSpPr>
            <a:spLocks noGrp="1"/>
          </p:cNvSpPr>
          <p:nvPr>
            <p:ph type="ftr" sz="quarter" idx="11"/>
          </p:nvPr>
        </p:nvSpPr>
        <p:spPr>
          <a:xfrm>
            <a:off x="4038600" y="6546850"/>
            <a:ext cx="4114800" cy="365125"/>
          </a:xfrm>
        </p:spPr>
        <p:txBody>
          <a:bodyPr/>
          <a:lstStyle/>
          <a:p>
            <a:r>
              <a:rPr lang="en-US" dirty="0" smtClean="0"/>
              <a:t>The Data Incubator Interview</a:t>
            </a:r>
            <a:endParaRPr lang="en-US" dirty="0"/>
          </a:p>
        </p:txBody>
      </p:sp>
      <p:sp>
        <p:nvSpPr>
          <p:cNvPr id="28" name="Slide Number Placeholder 27"/>
          <p:cNvSpPr>
            <a:spLocks noGrp="1"/>
          </p:cNvSpPr>
          <p:nvPr>
            <p:ph type="sldNum" sz="quarter" idx="12"/>
          </p:nvPr>
        </p:nvSpPr>
        <p:spPr>
          <a:xfrm>
            <a:off x="8610600" y="6546850"/>
            <a:ext cx="2743200" cy="365125"/>
          </a:xfrm>
        </p:spPr>
        <p:txBody>
          <a:bodyPr/>
          <a:lstStyle/>
          <a:p>
            <a:fld id="{1DFD79A1-F277-4C7A-BD94-C69CDDB08F4A}" type="slidenum">
              <a:rPr lang="en-US" smtClean="0"/>
              <a:t>5</a:t>
            </a:fld>
            <a:endParaRPr lang="en-US"/>
          </a:p>
        </p:txBody>
      </p:sp>
      <p:pic>
        <p:nvPicPr>
          <p:cNvPr id="29" name="Picture 28"/>
          <p:cNvPicPr>
            <a:picLocks noChangeAspect="1"/>
          </p:cNvPicPr>
          <p:nvPr/>
        </p:nvPicPr>
        <p:blipFill>
          <a:blip r:embed="rId3"/>
          <a:stretch>
            <a:fillRect/>
          </a:stretch>
        </p:blipFill>
        <p:spPr>
          <a:xfrm>
            <a:off x="10336691" y="181499"/>
            <a:ext cx="1676400" cy="514350"/>
          </a:xfrm>
          <a:prstGeom prst="rect">
            <a:avLst/>
          </a:prstGeom>
        </p:spPr>
      </p:pic>
      <p:sp>
        <p:nvSpPr>
          <p:cNvPr id="100" name="TextBox 99"/>
          <p:cNvSpPr txBox="1"/>
          <p:nvPr/>
        </p:nvSpPr>
        <p:spPr>
          <a:xfrm>
            <a:off x="636911" y="1428523"/>
            <a:ext cx="5042342" cy="1092607"/>
          </a:xfrm>
          <a:prstGeom prst="rect">
            <a:avLst/>
          </a:prstGeom>
          <a:noFill/>
        </p:spPr>
        <p:txBody>
          <a:bodyPr wrap="none" rtlCol="0">
            <a:spAutoFit/>
          </a:bodyPr>
          <a:lstStyle/>
          <a:p>
            <a:pPr marL="342900" lvl="0" indent="-342900">
              <a:spcAft>
                <a:spcPts val="600"/>
              </a:spcAft>
              <a:buClr>
                <a:srgbClr val="FF0000"/>
              </a:buClr>
              <a:buFont typeface="Arial" panose="020B0604020202020204" pitchFamily="34" charset="0"/>
              <a:buChar char="•"/>
              <a:defRPr/>
            </a:pPr>
            <a:r>
              <a:rPr lang="en-US" sz="2400" dirty="0" smtClean="0">
                <a:cs typeface="Arial" panose="020B0604020202020204" pitchFamily="34" charset="0"/>
              </a:rPr>
              <a:t>Data depth profiling along any angle</a:t>
            </a:r>
          </a:p>
          <a:p>
            <a:pPr marL="285750" indent="-285750">
              <a:lnSpc>
                <a:spcPct val="150000"/>
              </a:lnSpc>
              <a:buClr>
                <a:srgbClr val="FF0000"/>
              </a:buClr>
              <a:buFont typeface="Arial" panose="020B0604020202020204" pitchFamily="34" charset="0"/>
              <a:buChar char="•"/>
            </a:pPr>
            <a:r>
              <a:rPr lang="en-US" sz="2400" dirty="0" smtClean="0">
                <a:cs typeface="Arial" panose="020B0604020202020204" pitchFamily="34" charset="0"/>
              </a:rPr>
              <a:t> Spatial segmentation</a:t>
            </a:r>
            <a:endParaRPr lang="en-US" sz="2400" dirty="0">
              <a:cs typeface="Arial" panose="020B0604020202020204" pitchFamily="34" charset="0"/>
            </a:endParaRPr>
          </a:p>
        </p:txBody>
      </p:sp>
      <p:sp>
        <p:nvSpPr>
          <p:cNvPr id="105" name="TextBox 104"/>
          <p:cNvSpPr txBox="1"/>
          <p:nvPr/>
        </p:nvSpPr>
        <p:spPr>
          <a:xfrm>
            <a:off x="65273" y="149974"/>
            <a:ext cx="5464958" cy="523220"/>
          </a:xfrm>
          <a:prstGeom prst="rect">
            <a:avLst/>
          </a:prstGeom>
          <a:noFill/>
        </p:spPr>
        <p:txBody>
          <a:bodyPr wrap="none" rtlCol="0">
            <a:spAutoFit/>
          </a:bodyPr>
          <a:lstStyle/>
          <a:p>
            <a:r>
              <a:rPr lang="en-US" sz="2800" b="1" dirty="0" smtClean="0">
                <a:solidFill>
                  <a:srgbClr val="0070C0"/>
                </a:solidFill>
                <a:latin typeface="Georgia" panose="02040502050405020303" pitchFamily="18" charset="0"/>
              </a:rPr>
              <a:t>Data Mining: Depth Analysis</a:t>
            </a:r>
            <a:endParaRPr lang="en-US" sz="2800" b="1" dirty="0">
              <a:solidFill>
                <a:srgbClr val="0070C0"/>
              </a:solidFill>
              <a:latin typeface="Georgia" panose="02040502050405020303" pitchFamily="18" charset="0"/>
            </a:endParaRPr>
          </a:p>
        </p:txBody>
      </p:sp>
      <p:grpSp>
        <p:nvGrpSpPr>
          <p:cNvPr id="24" name="Group 23"/>
          <p:cNvGrpSpPr/>
          <p:nvPr/>
        </p:nvGrpSpPr>
        <p:grpSpPr>
          <a:xfrm>
            <a:off x="574997" y="2411277"/>
            <a:ext cx="11438094" cy="3270139"/>
            <a:chOff x="525598" y="3292335"/>
            <a:chExt cx="11438094" cy="3270139"/>
          </a:xfrm>
        </p:grpSpPr>
        <p:grpSp>
          <p:nvGrpSpPr>
            <p:cNvPr id="80" name="Group 79"/>
            <p:cNvGrpSpPr/>
            <p:nvPr/>
          </p:nvGrpSpPr>
          <p:grpSpPr>
            <a:xfrm>
              <a:off x="525598" y="3292335"/>
              <a:ext cx="11438094" cy="3270139"/>
              <a:chOff x="203200" y="1434382"/>
              <a:chExt cx="11438094" cy="3270139"/>
            </a:xfrm>
          </p:grpSpPr>
          <p:grpSp>
            <p:nvGrpSpPr>
              <p:cNvPr id="81" name="Group 80"/>
              <p:cNvGrpSpPr/>
              <p:nvPr/>
            </p:nvGrpSpPr>
            <p:grpSpPr>
              <a:xfrm>
                <a:off x="7808495" y="1434382"/>
                <a:ext cx="3494505" cy="3270139"/>
                <a:chOff x="8153663" y="798106"/>
                <a:chExt cx="3832651" cy="3586574"/>
              </a:xfrm>
            </p:grpSpPr>
            <p:pic>
              <p:nvPicPr>
                <p:cNvPr id="92" name="Picture 91"/>
                <p:cNvPicPr>
                  <a:picLocks noChangeAspect="1"/>
                </p:cNvPicPr>
                <p:nvPr/>
              </p:nvPicPr>
              <p:blipFill>
                <a:blip r:embed="rId4"/>
                <a:stretch>
                  <a:fillRect/>
                </a:stretch>
              </p:blipFill>
              <p:spPr>
                <a:xfrm>
                  <a:off x="8153663" y="798106"/>
                  <a:ext cx="3832651" cy="3586574"/>
                </a:xfrm>
                <a:prstGeom prst="rect">
                  <a:avLst/>
                </a:prstGeom>
              </p:spPr>
            </p:pic>
            <p:grpSp>
              <p:nvGrpSpPr>
                <p:cNvPr id="93" name="Group 92"/>
                <p:cNvGrpSpPr/>
                <p:nvPr/>
              </p:nvGrpSpPr>
              <p:grpSpPr>
                <a:xfrm>
                  <a:off x="8959891" y="2059491"/>
                  <a:ext cx="1022159" cy="1301776"/>
                  <a:chOff x="8832891" y="2008691"/>
                  <a:chExt cx="1022159" cy="1301776"/>
                </a:xfrm>
              </p:grpSpPr>
              <p:grpSp>
                <p:nvGrpSpPr>
                  <p:cNvPr id="94" name="Group 93"/>
                  <p:cNvGrpSpPr/>
                  <p:nvPr/>
                </p:nvGrpSpPr>
                <p:grpSpPr>
                  <a:xfrm>
                    <a:off x="8832891" y="2310268"/>
                    <a:ext cx="1022159" cy="1000199"/>
                    <a:chOff x="7409567" y="2298495"/>
                    <a:chExt cx="1022159" cy="1000199"/>
                  </a:xfrm>
                </p:grpSpPr>
                <p:cxnSp>
                  <p:nvCxnSpPr>
                    <p:cNvPr id="96" name="Straight Arrow Connector 95"/>
                    <p:cNvCxnSpPr/>
                    <p:nvPr/>
                  </p:nvCxnSpPr>
                  <p:spPr>
                    <a:xfrm flipH="1">
                      <a:off x="7410450" y="2590704"/>
                      <a:ext cx="370406" cy="707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09500" y="2298495"/>
                      <a:ext cx="579005" cy="276999"/>
                    </a:xfrm>
                    <a:prstGeom prst="rect">
                      <a:avLst/>
                    </a:prstGeom>
                    <a:noFill/>
                  </p:spPr>
                  <p:txBody>
                    <a:bodyPr wrap="none" rtlCol="0">
                      <a:spAutoFit/>
                    </a:bodyPr>
                    <a:lstStyle/>
                    <a:p>
                      <a:r>
                        <a:rPr lang="en-US" altLang="zh-CN" sz="1200" b="1" dirty="0" smtClean="0">
                          <a:solidFill>
                            <a:schemeClr val="bg1"/>
                          </a:solidFill>
                          <a:latin typeface="Times New Roman" panose="02020603050405020304" pitchFamily="18" charset="0"/>
                          <a:cs typeface="Times New Roman" panose="02020603050405020304" pitchFamily="18" charset="0"/>
                        </a:rPr>
                        <a:t>defect</a:t>
                      </a:r>
                      <a:endParaRPr lang="en-US" sz="1200" b="1" dirty="0">
                        <a:solidFill>
                          <a:schemeClr val="bg1"/>
                        </a:solidFill>
                        <a:latin typeface="Times New Roman" panose="02020603050405020304" pitchFamily="18" charset="0"/>
                        <a:cs typeface="Times New Roman" panose="02020603050405020304" pitchFamily="18" charset="0"/>
                      </a:endParaRPr>
                    </a:p>
                  </p:txBody>
                </p:sp>
                <p:cxnSp>
                  <p:nvCxnSpPr>
                    <p:cNvPr id="98" name="Straight Arrow Connector 97"/>
                    <p:cNvCxnSpPr/>
                    <p:nvPr/>
                  </p:nvCxnSpPr>
                  <p:spPr>
                    <a:xfrm flipH="1">
                      <a:off x="7409567" y="2581184"/>
                      <a:ext cx="206199" cy="253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8182239" y="2541704"/>
                      <a:ext cx="249487" cy="39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5" name="Straight Arrow Connector 94"/>
                  <p:cNvCxnSpPr/>
                  <p:nvPr/>
                </p:nvCxnSpPr>
                <p:spPr>
                  <a:xfrm flipH="1" flipV="1">
                    <a:off x="8838274" y="2008691"/>
                    <a:ext cx="309695" cy="334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82" name="Picture 81"/>
              <p:cNvPicPr>
                <a:picLocks noChangeAspect="1"/>
              </p:cNvPicPr>
              <p:nvPr/>
            </p:nvPicPr>
            <p:blipFill>
              <a:blip r:embed="rId5"/>
              <a:stretch>
                <a:fillRect/>
              </a:stretch>
            </p:blipFill>
            <p:spPr>
              <a:xfrm>
                <a:off x="4030052" y="2012503"/>
                <a:ext cx="2772415" cy="2335342"/>
              </a:xfrm>
              <a:prstGeom prst="rect">
                <a:avLst/>
              </a:prstGeom>
            </p:spPr>
          </p:pic>
          <p:grpSp>
            <p:nvGrpSpPr>
              <p:cNvPr id="83" name="Group 82"/>
              <p:cNvGrpSpPr/>
              <p:nvPr/>
            </p:nvGrpSpPr>
            <p:grpSpPr>
              <a:xfrm>
                <a:off x="203200" y="2701593"/>
                <a:ext cx="3002953" cy="1047527"/>
                <a:chOff x="0" y="2897548"/>
                <a:chExt cx="3293534" cy="1148891"/>
              </a:xfrm>
            </p:grpSpPr>
            <p:pic>
              <p:nvPicPr>
                <p:cNvPr id="89" name="Picture 88"/>
                <p:cNvPicPr>
                  <a:picLocks noChangeAspect="1"/>
                </p:cNvPicPr>
                <p:nvPr/>
              </p:nvPicPr>
              <p:blipFill rotWithShape="1">
                <a:blip r:embed="rId6"/>
                <a:srcRect l="6725" t="10502" b="3888"/>
                <a:stretch/>
              </p:blipFill>
              <p:spPr>
                <a:xfrm>
                  <a:off x="0" y="2897548"/>
                  <a:ext cx="3293534" cy="1148891"/>
                </a:xfrm>
                <a:prstGeom prst="rect">
                  <a:avLst/>
                </a:prstGeom>
              </p:spPr>
            </p:pic>
            <p:cxnSp>
              <p:nvCxnSpPr>
                <p:cNvPr id="90" name="Straight Arrow Connector 89"/>
                <p:cNvCxnSpPr/>
                <p:nvPr/>
              </p:nvCxnSpPr>
              <p:spPr>
                <a:xfrm flipH="1">
                  <a:off x="801062" y="3483302"/>
                  <a:ext cx="270618" cy="131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058899" y="3310465"/>
                  <a:ext cx="813842" cy="303803"/>
                </a:xfrm>
                <a:prstGeom prst="rect">
                  <a:avLst/>
                </a:prstGeom>
                <a:noFill/>
              </p:spPr>
              <p:txBody>
                <a:bodyPr wrap="square" rtlCol="0">
                  <a:spAutoFit/>
                </a:bodyPr>
                <a:lstStyle/>
                <a:p>
                  <a:r>
                    <a:rPr lang="en-US" altLang="zh-CN" sz="1200" b="1" dirty="0" smtClean="0">
                      <a:solidFill>
                        <a:schemeClr val="bg1"/>
                      </a:solidFill>
                      <a:latin typeface="Times New Roman" panose="02020603050405020304" pitchFamily="18" charset="0"/>
                      <a:cs typeface="Times New Roman" panose="02020603050405020304" pitchFamily="18" charset="0"/>
                    </a:rPr>
                    <a:t>defect</a:t>
                  </a:r>
                  <a:endParaRPr lang="en-US" sz="1200" b="1" dirty="0">
                    <a:solidFill>
                      <a:schemeClr val="bg1"/>
                    </a:solidFill>
                    <a:latin typeface="Times New Roman" panose="02020603050405020304" pitchFamily="18" charset="0"/>
                    <a:cs typeface="Times New Roman" panose="02020603050405020304" pitchFamily="18" charset="0"/>
                  </a:endParaRPr>
                </a:p>
              </p:txBody>
            </p:sp>
          </p:grpSp>
          <p:sp>
            <p:nvSpPr>
              <p:cNvPr id="84" name="Right Arrow 83"/>
              <p:cNvSpPr/>
              <p:nvPr/>
            </p:nvSpPr>
            <p:spPr>
              <a:xfrm>
                <a:off x="3483261" y="3045590"/>
                <a:ext cx="572056" cy="212536"/>
              </a:xfrm>
              <a:prstGeom prst="rightArrow">
                <a:avLst>
                  <a:gd name="adj1" fmla="val 50000"/>
                  <a:gd name="adj2" fmla="val 8269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p:cNvSpPr/>
              <p:nvPr/>
            </p:nvSpPr>
            <p:spPr>
              <a:xfrm>
                <a:off x="7113719" y="3069452"/>
                <a:ext cx="572056" cy="212536"/>
              </a:xfrm>
              <a:prstGeom prst="rightArrow">
                <a:avLst>
                  <a:gd name="adj1" fmla="val 50000"/>
                  <a:gd name="adj2" fmla="val 8269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7"/>
              <a:stretch>
                <a:fillRect/>
              </a:stretch>
            </p:blipFill>
            <p:spPr>
              <a:xfrm>
                <a:off x="203200" y="3735877"/>
                <a:ext cx="1309691" cy="396876"/>
              </a:xfrm>
              <a:prstGeom prst="rect">
                <a:avLst/>
              </a:prstGeom>
            </p:spPr>
          </p:pic>
          <p:cxnSp>
            <p:nvCxnSpPr>
              <p:cNvPr id="87" name="Straight Arrow Connector 86"/>
              <p:cNvCxnSpPr/>
              <p:nvPr/>
            </p:nvCxnSpPr>
            <p:spPr>
              <a:xfrm flipV="1">
                <a:off x="11264490" y="2769338"/>
                <a:ext cx="0" cy="56281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225796" y="2974057"/>
                <a:ext cx="415498" cy="261610"/>
              </a:xfrm>
              <a:prstGeom prst="rect">
                <a:avLst/>
              </a:prstGeom>
              <a:noFill/>
            </p:spPr>
            <p:txBody>
              <a:bodyPr wrap="none" rtlCol="0">
                <a:spAutoFit/>
              </a:bodyPr>
              <a:lstStyle/>
              <a:p>
                <a:r>
                  <a:rPr lang="en-US" sz="1100" dirty="0" smtClean="0"/>
                  <a:t>Bias</a:t>
                </a:r>
                <a:endParaRPr lang="en-US" sz="1100" dirty="0"/>
              </a:p>
            </p:txBody>
          </p:sp>
        </p:grpSp>
        <p:cxnSp>
          <p:nvCxnSpPr>
            <p:cNvPr id="110" name="Straight Arrow Connector 109"/>
            <p:cNvCxnSpPr/>
            <p:nvPr/>
          </p:nvCxnSpPr>
          <p:spPr>
            <a:xfrm flipH="1">
              <a:off x="5001835" y="5683577"/>
              <a:ext cx="246742" cy="120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5236924" y="5525989"/>
              <a:ext cx="742039" cy="276999"/>
            </a:xfrm>
            <a:prstGeom prst="rect">
              <a:avLst/>
            </a:prstGeom>
            <a:noFill/>
          </p:spPr>
          <p:txBody>
            <a:bodyPr wrap="square" rtlCol="0">
              <a:spAutoFit/>
            </a:bodyPr>
            <a:lstStyle/>
            <a:p>
              <a:r>
                <a:rPr lang="en-US" altLang="zh-CN" sz="1200" b="1" dirty="0" smtClean="0">
                  <a:solidFill>
                    <a:schemeClr val="bg1"/>
                  </a:solidFill>
                  <a:latin typeface="Times New Roman" panose="02020603050405020304" pitchFamily="18" charset="0"/>
                  <a:cs typeface="Times New Roman" panose="02020603050405020304" pitchFamily="18" charset="0"/>
                </a:rPr>
                <a:t>defect</a:t>
              </a:r>
              <a:endParaRPr lang="en-US" sz="1200" b="1" dirty="0">
                <a:solidFill>
                  <a:schemeClr val="bg1"/>
                </a:solidFill>
                <a:latin typeface="Times New Roman" panose="02020603050405020304" pitchFamily="18" charset="0"/>
                <a:cs typeface="Times New Roman" panose="02020603050405020304" pitchFamily="18" charset="0"/>
              </a:endParaRPr>
            </a:p>
          </p:txBody>
        </p:sp>
        <p:cxnSp>
          <p:nvCxnSpPr>
            <p:cNvPr id="112" name="Straight Arrow Connector 111"/>
            <p:cNvCxnSpPr/>
            <p:nvPr/>
          </p:nvCxnSpPr>
          <p:spPr>
            <a:xfrm flipH="1" flipV="1">
              <a:off x="5391843" y="4799702"/>
              <a:ext cx="101742" cy="7337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9312242" y="4494884"/>
              <a:ext cx="93248" cy="2848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4331558"/>
      </p:ext>
    </p:extLst>
  </p:cSld>
  <p:clrMapOvr>
    <a:masterClrMapping/>
  </p:clrMapOvr>
  <p:timing>
    <p:tnLst>
      <p:par>
        <p:cTn id="1" dur="indefinite" restart="never" nodeType="tmRoot">
          <p:childTnLst>
            <p:par>
              <p:cTn id="2"/>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0" y="6629400"/>
            <a:ext cx="12192000" cy="228600"/>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楷体" panose="02010609060101010101" pitchFamily="49" charset="-122"/>
              <a:ea typeface="楷体" panose="02010609060101010101" pitchFamily="49" charset="-122"/>
            </a:endParaRPr>
          </a:p>
        </p:txBody>
      </p:sp>
      <p:sp>
        <p:nvSpPr>
          <p:cNvPr id="23" name="Rounded Rectangle 22"/>
          <p:cNvSpPr/>
          <p:nvPr/>
        </p:nvSpPr>
        <p:spPr>
          <a:xfrm>
            <a:off x="0" y="901700"/>
            <a:ext cx="12192000" cy="45719"/>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endParaRPr lang="en-US">
              <a:solidFill>
                <a:prstClr val="white"/>
              </a:solidFill>
              <a:latin typeface="Calibri"/>
            </a:endParaRPr>
          </a:p>
        </p:txBody>
      </p:sp>
      <p:sp>
        <p:nvSpPr>
          <p:cNvPr id="25" name="TextBox 24"/>
          <p:cNvSpPr txBox="1"/>
          <p:nvPr/>
        </p:nvSpPr>
        <p:spPr>
          <a:xfrm>
            <a:off x="65273" y="149974"/>
            <a:ext cx="5867312" cy="523220"/>
          </a:xfrm>
          <a:prstGeom prst="rect">
            <a:avLst/>
          </a:prstGeom>
          <a:noFill/>
        </p:spPr>
        <p:txBody>
          <a:bodyPr wrap="none" rtlCol="0">
            <a:spAutoFit/>
          </a:bodyPr>
          <a:lstStyle/>
          <a:p>
            <a:r>
              <a:rPr lang="en-US" sz="2800" b="1" dirty="0" smtClean="0">
                <a:solidFill>
                  <a:srgbClr val="0070C0"/>
                </a:solidFill>
                <a:latin typeface="Georgia" panose="02040502050405020303" pitchFamily="18" charset="0"/>
              </a:rPr>
              <a:t>Data Mining: Spectral Analysis</a:t>
            </a:r>
            <a:endParaRPr lang="en-US" sz="2800" b="1" dirty="0">
              <a:solidFill>
                <a:srgbClr val="0070C0"/>
              </a:solidFill>
              <a:latin typeface="Georgia" panose="02040502050405020303" pitchFamily="18" charset="0"/>
            </a:endParaRPr>
          </a:p>
        </p:txBody>
      </p:sp>
      <p:sp>
        <p:nvSpPr>
          <p:cNvPr id="26" name="Date Placeholder 25"/>
          <p:cNvSpPr>
            <a:spLocks noGrp="1"/>
          </p:cNvSpPr>
          <p:nvPr>
            <p:ph type="dt" sz="half" idx="10"/>
          </p:nvPr>
        </p:nvSpPr>
        <p:spPr>
          <a:xfrm>
            <a:off x="838200" y="6546850"/>
            <a:ext cx="2743200" cy="365125"/>
          </a:xfrm>
        </p:spPr>
        <p:txBody>
          <a:bodyPr/>
          <a:lstStyle/>
          <a:p>
            <a:fld id="{8C46FED7-231A-42F1-BEF0-DB61233C269A}" type="datetime1">
              <a:rPr lang="en-US" smtClean="0"/>
              <a:t>8/13/2019</a:t>
            </a:fld>
            <a:endParaRPr lang="en-US"/>
          </a:p>
        </p:txBody>
      </p:sp>
      <p:sp>
        <p:nvSpPr>
          <p:cNvPr id="27" name="Footer Placeholder 26"/>
          <p:cNvSpPr>
            <a:spLocks noGrp="1"/>
          </p:cNvSpPr>
          <p:nvPr>
            <p:ph type="ftr" sz="quarter" idx="11"/>
          </p:nvPr>
        </p:nvSpPr>
        <p:spPr>
          <a:xfrm>
            <a:off x="4038600" y="6546850"/>
            <a:ext cx="4114800" cy="365125"/>
          </a:xfrm>
        </p:spPr>
        <p:txBody>
          <a:bodyPr/>
          <a:lstStyle/>
          <a:p>
            <a:r>
              <a:rPr lang="en-US" dirty="0" smtClean="0"/>
              <a:t>The Data Incubator Interview</a:t>
            </a:r>
            <a:endParaRPr lang="en-US" dirty="0"/>
          </a:p>
        </p:txBody>
      </p:sp>
      <p:sp>
        <p:nvSpPr>
          <p:cNvPr id="28" name="Slide Number Placeholder 27"/>
          <p:cNvSpPr>
            <a:spLocks noGrp="1"/>
          </p:cNvSpPr>
          <p:nvPr>
            <p:ph type="sldNum" sz="quarter" idx="12"/>
          </p:nvPr>
        </p:nvSpPr>
        <p:spPr>
          <a:xfrm>
            <a:off x="8610600" y="6546850"/>
            <a:ext cx="2743200" cy="365125"/>
          </a:xfrm>
        </p:spPr>
        <p:txBody>
          <a:bodyPr/>
          <a:lstStyle/>
          <a:p>
            <a:fld id="{1DFD79A1-F277-4C7A-BD94-C69CDDB08F4A}" type="slidenum">
              <a:rPr lang="en-US" smtClean="0"/>
              <a:t>6</a:t>
            </a:fld>
            <a:endParaRPr lang="en-US"/>
          </a:p>
        </p:txBody>
      </p:sp>
      <p:pic>
        <p:nvPicPr>
          <p:cNvPr id="29" name="Picture 28"/>
          <p:cNvPicPr>
            <a:picLocks noChangeAspect="1"/>
          </p:cNvPicPr>
          <p:nvPr/>
        </p:nvPicPr>
        <p:blipFill>
          <a:blip r:embed="rId3"/>
          <a:stretch>
            <a:fillRect/>
          </a:stretch>
        </p:blipFill>
        <p:spPr>
          <a:xfrm>
            <a:off x="10336691" y="181499"/>
            <a:ext cx="1676400" cy="514350"/>
          </a:xfrm>
          <a:prstGeom prst="rect">
            <a:avLst/>
          </a:prstGeom>
        </p:spPr>
      </p:pic>
      <p:grpSp>
        <p:nvGrpSpPr>
          <p:cNvPr id="68" name="Group 67"/>
          <p:cNvGrpSpPr/>
          <p:nvPr/>
        </p:nvGrpSpPr>
        <p:grpSpPr>
          <a:xfrm>
            <a:off x="2742771" y="2115710"/>
            <a:ext cx="6430769" cy="3501286"/>
            <a:chOff x="3106671" y="2437633"/>
            <a:chExt cx="6430769" cy="3501286"/>
          </a:xfrm>
        </p:grpSpPr>
        <p:sp>
          <p:nvSpPr>
            <p:cNvPr id="39" name="Rectangle 38"/>
            <p:cNvSpPr/>
            <p:nvPr/>
          </p:nvSpPr>
          <p:spPr>
            <a:xfrm>
              <a:off x="6734354" y="2437633"/>
              <a:ext cx="2528542" cy="400110"/>
            </a:xfrm>
            <a:prstGeom prst="rect">
              <a:avLst/>
            </a:prstGeom>
          </p:spPr>
          <p:txBody>
            <a:bodyPr wrap="square">
              <a:spAutoFit/>
            </a:bodyPr>
            <a:lstStyle/>
            <a:p>
              <a:pPr>
                <a:buClr>
                  <a:srgbClr val="FF0000"/>
                </a:buClr>
              </a:pPr>
              <a:r>
                <a:rPr lang="en-US" sz="2000" b="1" dirty="0" smtClean="0">
                  <a:cs typeface="Arial" panose="020B0604020202020204" pitchFamily="34" charset="0"/>
                </a:rPr>
                <a:t>Spectrum per Pixel</a:t>
              </a:r>
              <a:endParaRPr lang="en-US" sz="2000" b="1" dirty="0">
                <a:cs typeface="Arial" panose="020B0604020202020204" pitchFamily="34" charset="0"/>
              </a:endParaRPr>
            </a:p>
          </p:txBody>
        </p:sp>
        <p:pic>
          <p:nvPicPr>
            <p:cNvPr id="41" name="Picture 40"/>
            <p:cNvPicPr>
              <a:picLocks noChangeAspect="1"/>
            </p:cNvPicPr>
            <p:nvPr/>
          </p:nvPicPr>
          <p:blipFill rotWithShape="1">
            <a:blip r:embed="rId4"/>
            <a:srcRect l="6725" t="10502" b="3888"/>
            <a:stretch/>
          </p:blipFill>
          <p:spPr>
            <a:xfrm>
              <a:off x="3163210" y="3715381"/>
              <a:ext cx="6374230" cy="2223538"/>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3106671" y="3671306"/>
              <a:ext cx="5978658" cy="2238761"/>
            </a:xfrm>
            <a:prstGeom prst="rect">
              <a:avLst/>
            </a:prstGeom>
          </p:spPr>
        </p:pic>
        <p:grpSp>
          <p:nvGrpSpPr>
            <p:cNvPr id="66" name="Group 65"/>
            <p:cNvGrpSpPr/>
            <p:nvPr/>
          </p:nvGrpSpPr>
          <p:grpSpPr>
            <a:xfrm>
              <a:off x="3433514" y="2574701"/>
              <a:ext cx="5548206" cy="3132679"/>
              <a:chOff x="3096666" y="1358901"/>
              <a:chExt cx="5548206" cy="4247532"/>
            </a:xfrm>
          </p:grpSpPr>
          <p:pic>
            <p:nvPicPr>
              <p:cNvPr id="5" name="Picture 4"/>
              <p:cNvPicPr>
                <a:picLocks noChangeAspect="1"/>
              </p:cNvPicPr>
              <p:nvPr/>
            </p:nvPicPr>
            <p:blipFill>
              <a:blip r:embed="rId7">
                <a:clrChange>
                  <a:clrFrom>
                    <a:srgbClr val="FFFFFF"/>
                  </a:clrFrom>
                  <a:clrTo>
                    <a:srgbClr val="FFFFFF">
                      <a:alpha val="0"/>
                    </a:srgbClr>
                  </a:clrTo>
                </a:clrChange>
              </a:blip>
              <a:stretch>
                <a:fillRect/>
              </a:stretch>
            </p:blipFill>
            <p:spPr>
              <a:xfrm>
                <a:off x="4293476" y="1671096"/>
                <a:ext cx="303274" cy="2224011"/>
              </a:xfrm>
              <a:prstGeom prst="rect">
                <a:avLst/>
              </a:prstGeom>
            </p:spPr>
          </p:pic>
          <p:pic>
            <p:nvPicPr>
              <p:cNvPr id="60" name="Picture 59"/>
              <p:cNvPicPr>
                <a:picLocks noChangeAspect="1"/>
              </p:cNvPicPr>
              <p:nvPr/>
            </p:nvPicPr>
            <p:blipFill>
              <a:blip r:embed="rId7">
                <a:clrChange>
                  <a:clrFrom>
                    <a:srgbClr val="FFFFFF"/>
                  </a:clrFrom>
                  <a:clrTo>
                    <a:srgbClr val="FFFFFF">
                      <a:alpha val="0"/>
                    </a:srgbClr>
                  </a:clrTo>
                </a:clrChange>
              </a:blip>
              <a:stretch>
                <a:fillRect/>
              </a:stretch>
            </p:blipFill>
            <p:spPr>
              <a:xfrm>
                <a:off x="3713321" y="2141886"/>
                <a:ext cx="303274" cy="2224011"/>
              </a:xfrm>
              <a:prstGeom prst="rect">
                <a:avLst/>
              </a:prstGeom>
            </p:spPr>
          </p:pic>
          <p:pic>
            <p:nvPicPr>
              <p:cNvPr id="108" name="Picture 107"/>
              <p:cNvPicPr>
                <a:picLocks noChangeAspect="1"/>
              </p:cNvPicPr>
              <p:nvPr/>
            </p:nvPicPr>
            <p:blipFill>
              <a:blip r:embed="rId7">
                <a:clrChange>
                  <a:clrFrom>
                    <a:srgbClr val="FFFFFF"/>
                  </a:clrFrom>
                  <a:clrTo>
                    <a:srgbClr val="FFFFFF">
                      <a:alpha val="0"/>
                    </a:srgbClr>
                  </a:clrTo>
                </a:clrChange>
              </a:blip>
              <a:stretch>
                <a:fillRect/>
              </a:stretch>
            </p:blipFill>
            <p:spPr>
              <a:xfrm>
                <a:off x="4791174" y="1358901"/>
                <a:ext cx="303274" cy="2224011"/>
              </a:xfrm>
              <a:prstGeom prst="rect">
                <a:avLst/>
              </a:prstGeom>
            </p:spPr>
          </p:pic>
          <p:pic>
            <p:nvPicPr>
              <p:cNvPr id="110" name="Picture 109"/>
              <p:cNvPicPr>
                <a:picLocks noChangeAspect="1"/>
              </p:cNvPicPr>
              <p:nvPr/>
            </p:nvPicPr>
            <p:blipFill>
              <a:blip r:embed="rId7">
                <a:clrChange>
                  <a:clrFrom>
                    <a:srgbClr val="FFFFFF"/>
                  </a:clrFrom>
                  <a:clrTo>
                    <a:srgbClr val="FFFFFF">
                      <a:alpha val="0"/>
                    </a:srgbClr>
                  </a:clrTo>
                </a:clrChange>
              </a:blip>
              <a:stretch>
                <a:fillRect/>
              </a:stretch>
            </p:blipFill>
            <p:spPr>
              <a:xfrm>
                <a:off x="3096666" y="2573630"/>
                <a:ext cx="303274" cy="2224011"/>
              </a:xfrm>
              <a:prstGeom prst="rect">
                <a:avLst/>
              </a:prstGeom>
            </p:spPr>
          </p:pic>
          <p:pic>
            <p:nvPicPr>
              <p:cNvPr id="135" name="Picture 134"/>
              <p:cNvPicPr>
                <a:picLocks noChangeAspect="1"/>
              </p:cNvPicPr>
              <p:nvPr/>
            </p:nvPicPr>
            <p:blipFill>
              <a:blip r:embed="rId7">
                <a:clrChange>
                  <a:clrFrom>
                    <a:srgbClr val="FFFFFF"/>
                  </a:clrFrom>
                  <a:clrTo>
                    <a:srgbClr val="FFFFFF">
                      <a:alpha val="0"/>
                    </a:srgbClr>
                  </a:clrTo>
                </a:clrChange>
              </a:blip>
              <a:stretch>
                <a:fillRect/>
              </a:stretch>
            </p:blipFill>
            <p:spPr>
              <a:xfrm>
                <a:off x="5397120" y="1893538"/>
                <a:ext cx="303274" cy="2224011"/>
              </a:xfrm>
              <a:prstGeom prst="rect">
                <a:avLst/>
              </a:prstGeom>
            </p:spPr>
          </p:pic>
          <p:pic>
            <p:nvPicPr>
              <p:cNvPr id="136" name="Picture 135"/>
              <p:cNvPicPr>
                <a:picLocks noChangeAspect="1"/>
              </p:cNvPicPr>
              <p:nvPr/>
            </p:nvPicPr>
            <p:blipFill>
              <a:blip r:embed="rId7">
                <a:clrChange>
                  <a:clrFrom>
                    <a:srgbClr val="FFFFFF"/>
                  </a:clrFrom>
                  <a:clrTo>
                    <a:srgbClr val="FFFFFF">
                      <a:alpha val="0"/>
                    </a:srgbClr>
                  </a:clrTo>
                </a:clrChange>
              </a:blip>
              <a:stretch>
                <a:fillRect/>
              </a:stretch>
            </p:blipFill>
            <p:spPr>
              <a:xfrm>
                <a:off x="4816965" y="2364328"/>
                <a:ext cx="303274" cy="2224011"/>
              </a:xfrm>
              <a:prstGeom prst="rect">
                <a:avLst/>
              </a:prstGeom>
            </p:spPr>
          </p:pic>
          <p:pic>
            <p:nvPicPr>
              <p:cNvPr id="137" name="Picture 136"/>
              <p:cNvPicPr>
                <a:picLocks noChangeAspect="1"/>
              </p:cNvPicPr>
              <p:nvPr/>
            </p:nvPicPr>
            <p:blipFill>
              <a:blip r:embed="rId7">
                <a:clrChange>
                  <a:clrFrom>
                    <a:srgbClr val="FFFFFF"/>
                  </a:clrFrom>
                  <a:clrTo>
                    <a:srgbClr val="FFFFFF">
                      <a:alpha val="0"/>
                    </a:srgbClr>
                  </a:clrTo>
                </a:clrChange>
              </a:blip>
              <a:stretch>
                <a:fillRect/>
              </a:stretch>
            </p:blipFill>
            <p:spPr>
              <a:xfrm>
                <a:off x="5894818" y="1581343"/>
                <a:ext cx="303274" cy="2224011"/>
              </a:xfrm>
              <a:prstGeom prst="rect">
                <a:avLst/>
              </a:prstGeom>
            </p:spPr>
          </p:pic>
          <p:pic>
            <p:nvPicPr>
              <p:cNvPr id="138" name="Picture 137"/>
              <p:cNvPicPr>
                <a:picLocks noChangeAspect="1"/>
              </p:cNvPicPr>
              <p:nvPr/>
            </p:nvPicPr>
            <p:blipFill>
              <a:blip r:embed="rId7">
                <a:clrChange>
                  <a:clrFrom>
                    <a:srgbClr val="FFFFFF"/>
                  </a:clrFrom>
                  <a:clrTo>
                    <a:srgbClr val="FFFFFF">
                      <a:alpha val="0"/>
                    </a:srgbClr>
                  </a:clrTo>
                </a:clrChange>
              </a:blip>
              <a:stretch>
                <a:fillRect/>
              </a:stretch>
            </p:blipFill>
            <p:spPr>
              <a:xfrm>
                <a:off x="4200310" y="2796073"/>
                <a:ext cx="303274" cy="2224011"/>
              </a:xfrm>
              <a:prstGeom prst="rect">
                <a:avLst/>
              </a:prstGeom>
            </p:spPr>
          </p:pic>
          <p:pic>
            <p:nvPicPr>
              <p:cNvPr id="139" name="Picture 138"/>
              <p:cNvPicPr>
                <a:picLocks noChangeAspect="1"/>
              </p:cNvPicPr>
              <p:nvPr/>
            </p:nvPicPr>
            <p:blipFill>
              <a:blip r:embed="rId7">
                <a:clrChange>
                  <a:clrFrom>
                    <a:srgbClr val="FFFFFF"/>
                  </a:clrFrom>
                  <a:clrTo>
                    <a:srgbClr val="FFFFFF">
                      <a:alpha val="0"/>
                    </a:srgbClr>
                  </a:clrTo>
                </a:clrChange>
              </a:blip>
              <a:stretch>
                <a:fillRect/>
              </a:stretch>
            </p:blipFill>
            <p:spPr>
              <a:xfrm>
                <a:off x="6540191" y="2150867"/>
                <a:ext cx="303274" cy="2224011"/>
              </a:xfrm>
              <a:prstGeom prst="rect">
                <a:avLst/>
              </a:prstGeom>
            </p:spPr>
          </p:pic>
          <p:pic>
            <p:nvPicPr>
              <p:cNvPr id="140" name="Picture 139"/>
              <p:cNvPicPr>
                <a:picLocks noChangeAspect="1"/>
              </p:cNvPicPr>
              <p:nvPr/>
            </p:nvPicPr>
            <p:blipFill>
              <a:blip r:embed="rId7">
                <a:clrChange>
                  <a:clrFrom>
                    <a:srgbClr val="FFFFFF"/>
                  </a:clrFrom>
                  <a:clrTo>
                    <a:srgbClr val="FFFFFF">
                      <a:alpha val="0"/>
                    </a:srgbClr>
                  </a:clrTo>
                </a:clrChange>
              </a:blip>
              <a:stretch>
                <a:fillRect/>
              </a:stretch>
            </p:blipFill>
            <p:spPr>
              <a:xfrm>
                <a:off x="5960036" y="2621656"/>
                <a:ext cx="303274" cy="2224011"/>
              </a:xfrm>
              <a:prstGeom prst="rect">
                <a:avLst/>
              </a:prstGeom>
            </p:spPr>
          </p:pic>
          <p:pic>
            <p:nvPicPr>
              <p:cNvPr id="141" name="Picture 140"/>
              <p:cNvPicPr>
                <a:picLocks noChangeAspect="1"/>
              </p:cNvPicPr>
              <p:nvPr/>
            </p:nvPicPr>
            <p:blipFill>
              <a:blip r:embed="rId7">
                <a:clrChange>
                  <a:clrFrom>
                    <a:srgbClr val="FFFFFF"/>
                  </a:clrFrom>
                  <a:clrTo>
                    <a:srgbClr val="FFFFFF">
                      <a:alpha val="0"/>
                    </a:srgbClr>
                  </a:clrTo>
                </a:clrChange>
              </a:blip>
              <a:stretch>
                <a:fillRect/>
              </a:stretch>
            </p:blipFill>
            <p:spPr>
              <a:xfrm>
                <a:off x="7037888" y="1838672"/>
                <a:ext cx="303274" cy="2224011"/>
              </a:xfrm>
              <a:prstGeom prst="rect">
                <a:avLst/>
              </a:prstGeom>
            </p:spPr>
          </p:pic>
          <p:pic>
            <p:nvPicPr>
              <p:cNvPr id="142" name="Picture 141"/>
              <p:cNvPicPr>
                <a:picLocks noChangeAspect="1"/>
              </p:cNvPicPr>
              <p:nvPr/>
            </p:nvPicPr>
            <p:blipFill>
              <a:blip r:embed="rId7">
                <a:clrChange>
                  <a:clrFrom>
                    <a:srgbClr val="FFFFFF"/>
                  </a:clrFrom>
                  <a:clrTo>
                    <a:srgbClr val="FFFFFF">
                      <a:alpha val="0"/>
                    </a:srgbClr>
                  </a:clrTo>
                </a:clrChange>
              </a:blip>
              <a:stretch>
                <a:fillRect/>
              </a:stretch>
            </p:blipFill>
            <p:spPr>
              <a:xfrm>
                <a:off x="5343380" y="3053401"/>
                <a:ext cx="303274" cy="2224011"/>
              </a:xfrm>
              <a:prstGeom prst="rect">
                <a:avLst/>
              </a:prstGeom>
            </p:spPr>
          </p:pic>
          <p:pic>
            <p:nvPicPr>
              <p:cNvPr id="143" name="Picture 142"/>
              <p:cNvPicPr>
                <a:picLocks noChangeAspect="1"/>
              </p:cNvPicPr>
              <p:nvPr/>
            </p:nvPicPr>
            <p:blipFill>
              <a:blip r:embed="rId7">
                <a:clrChange>
                  <a:clrFrom>
                    <a:srgbClr val="FFFFFF"/>
                  </a:clrFrom>
                  <a:clrTo>
                    <a:srgbClr val="FFFFFF">
                      <a:alpha val="0"/>
                    </a:srgbClr>
                  </a:clrTo>
                </a:clrChange>
              </a:blip>
              <a:stretch>
                <a:fillRect/>
              </a:stretch>
            </p:blipFill>
            <p:spPr>
              <a:xfrm>
                <a:off x="7843900" y="2479888"/>
                <a:ext cx="303274" cy="2224011"/>
              </a:xfrm>
              <a:prstGeom prst="rect">
                <a:avLst/>
              </a:prstGeom>
            </p:spPr>
          </p:pic>
          <p:pic>
            <p:nvPicPr>
              <p:cNvPr id="144" name="Picture 143"/>
              <p:cNvPicPr>
                <a:picLocks noChangeAspect="1"/>
              </p:cNvPicPr>
              <p:nvPr/>
            </p:nvPicPr>
            <p:blipFill>
              <a:blip r:embed="rId7">
                <a:clrChange>
                  <a:clrFrom>
                    <a:srgbClr val="FFFFFF"/>
                  </a:clrFrom>
                  <a:clrTo>
                    <a:srgbClr val="FFFFFF">
                      <a:alpha val="0"/>
                    </a:srgbClr>
                  </a:clrTo>
                </a:clrChange>
              </a:blip>
              <a:stretch>
                <a:fillRect/>
              </a:stretch>
            </p:blipFill>
            <p:spPr>
              <a:xfrm>
                <a:off x="7263745" y="2950678"/>
                <a:ext cx="303274" cy="2224011"/>
              </a:xfrm>
              <a:prstGeom prst="rect">
                <a:avLst/>
              </a:prstGeom>
            </p:spPr>
          </p:pic>
          <p:pic>
            <p:nvPicPr>
              <p:cNvPr id="145" name="Picture 144"/>
              <p:cNvPicPr>
                <a:picLocks noChangeAspect="1"/>
              </p:cNvPicPr>
              <p:nvPr/>
            </p:nvPicPr>
            <p:blipFill>
              <a:blip r:embed="rId7">
                <a:clrChange>
                  <a:clrFrom>
                    <a:srgbClr val="FFFFFF"/>
                  </a:clrFrom>
                  <a:clrTo>
                    <a:srgbClr val="FFFFFF">
                      <a:alpha val="0"/>
                    </a:srgbClr>
                  </a:clrTo>
                </a:clrChange>
              </a:blip>
              <a:stretch>
                <a:fillRect/>
              </a:stretch>
            </p:blipFill>
            <p:spPr>
              <a:xfrm>
                <a:off x="8341598" y="2167693"/>
                <a:ext cx="303274" cy="2224011"/>
              </a:xfrm>
              <a:prstGeom prst="rect">
                <a:avLst/>
              </a:prstGeom>
            </p:spPr>
          </p:pic>
          <p:pic>
            <p:nvPicPr>
              <p:cNvPr id="146" name="Picture 145"/>
              <p:cNvPicPr>
                <a:picLocks noChangeAspect="1"/>
              </p:cNvPicPr>
              <p:nvPr/>
            </p:nvPicPr>
            <p:blipFill>
              <a:blip r:embed="rId7">
                <a:clrChange>
                  <a:clrFrom>
                    <a:srgbClr val="FFFFFF"/>
                  </a:clrFrom>
                  <a:clrTo>
                    <a:srgbClr val="FFFFFF">
                      <a:alpha val="0"/>
                    </a:srgbClr>
                  </a:clrTo>
                </a:clrChange>
              </a:blip>
              <a:stretch>
                <a:fillRect/>
              </a:stretch>
            </p:blipFill>
            <p:spPr>
              <a:xfrm>
                <a:off x="6647090" y="3382422"/>
                <a:ext cx="303274" cy="2224011"/>
              </a:xfrm>
              <a:prstGeom prst="rect">
                <a:avLst/>
              </a:prstGeom>
            </p:spPr>
          </p:pic>
        </p:grpSp>
      </p:grpSp>
      <p:sp>
        <p:nvSpPr>
          <p:cNvPr id="147" name="TextBox 146"/>
          <p:cNvSpPr txBox="1"/>
          <p:nvPr/>
        </p:nvSpPr>
        <p:spPr>
          <a:xfrm>
            <a:off x="567368" y="1285488"/>
            <a:ext cx="4350806" cy="461665"/>
          </a:xfrm>
          <a:prstGeom prst="rect">
            <a:avLst/>
          </a:prstGeom>
          <a:noFill/>
        </p:spPr>
        <p:txBody>
          <a:bodyPr wrap="none" rtlCol="0">
            <a:spAutoFit/>
          </a:bodyPr>
          <a:lstStyle/>
          <a:p>
            <a:pPr marL="342900" lvl="0" indent="-342900">
              <a:spcAft>
                <a:spcPts val="600"/>
              </a:spcAft>
              <a:buClr>
                <a:srgbClr val="FF0000"/>
              </a:buClr>
              <a:buFont typeface="Arial" panose="020B0604020202020204" pitchFamily="34" charset="0"/>
              <a:buChar char="•"/>
              <a:defRPr/>
            </a:pPr>
            <a:r>
              <a:rPr lang="en-US" sz="2400" dirty="0" smtClean="0">
                <a:cs typeface="Arial" panose="020B0604020202020204" pitchFamily="34" charset="0"/>
              </a:rPr>
              <a:t>Each pixel contains a spectrum</a:t>
            </a:r>
            <a:endParaRPr lang="en-US" sz="2400" dirty="0">
              <a:cs typeface="Arial" panose="020B0604020202020204" pitchFamily="34" charset="0"/>
            </a:endParaRPr>
          </a:p>
        </p:txBody>
      </p:sp>
    </p:spTree>
    <p:extLst>
      <p:ext uri="{BB962C8B-B14F-4D97-AF65-F5344CB8AC3E}">
        <p14:creationId xmlns:p14="http://schemas.microsoft.com/office/powerpoint/2010/main" val="3356443195"/>
      </p:ext>
    </p:extLst>
  </p:cSld>
  <p:clrMapOvr>
    <a:masterClrMapping/>
  </p:clrMapOvr>
  <p:timing>
    <p:tnLst>
      <p:par>
        <p:cTn id="1" dur="indefinite" restart="never" nodeType="tmRoot">
          <p:childTnLst>
            <p:par>
              <p:cTn id="2"/>
            </p:par>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0" y="6629400"/>
            <a:ext cx="12192000" cy="228600"/>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楷体" panose="02010609060101010101" pitchFamily="49" charset="-122"/>
              <a:ea typeface="楷体" panose="02010609060101010101" pitchFamily="49" charset="-122"/>
            </a:endParaRPr>
          </a:p>
        </p:txBody>
      </p:sp>
      <p:sp>
        <p:nvSpPr>
          <p:cNvPr id="23" name="Rounded Rectangle 22"/>
          <p:cNvSpPr/>
          <p:nvPr/>
        </p:nvSpPr>
        <p:spPr>
          <a:xfrm>
            <a:off x="0" y="901700"/>
            <a:ext cx="12192000" cy="45719"/>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endParaRPr lang="en-US">
              <a:solidFill>
                <a:prstClr val="white"/>
              </a:solidFill>
              <a:latin typeface="Calibri"/>
            </a:endParaRPr>
          </a:p>
        </p:txBody>
      </p:sp>
      <p:sp>
        <p:nvSpPr>
          <p:cNvPr id="25" name="TextBox 24"/>
          <p:cNvSpPr txBox="1"/>
          <p:nvPr/>
        </p:nvSpPr>
        <p:spPr>
          <a:xfrm>
            <a:off x="65273" y="149974"/>
            <a:ext cx="5867312" cy="523220"/>
          </a:xfrm>
          <a:prstGeom prst="rect">
            <a:avLst/>
          </a:prstGeom>
          <a:noFill/>
        </p:spPr>
        <p:txBody>
          <a:bodyPr wrap="none" rtlCol="0">
            <a:spAutoFit/>
          </a:bodyPr>
          <a:lstStyle/>
          <a:p>
            <a:r>
              <a:rPr lang="en-US" sz="2800" b="1" dirty="0" smtClean="0">
                <a:solidFill>
                  <a:srgbClr val="0070C0"/>
                </a:solidFill>
                <a:latin typeface="Georgia" panose="02040502050405020303" pitchFamily="18" charset="0"/>
              </a:rPr>
              <a:t>Data Mining: Spectral Analysis</a:t>
            </a:r>
            <a:endParaRPr lang="en-US" sz="2800" b="1" dirty="0">
              <a:solidFill>
                <a:srgbClr val="0070C0"/>
              </a:solidFill>
              <a:latin typeface="Georgia" panose="02040502050405020303" pitchFamily="18" charset="0"/>
            </a:endParaRPr>
          </a:p>
        </p:txBody>
      </p:sp>
      <p:sp>
        <p:nvSpPr>
          <p:cNvPr id="26" name="Date Placeholder 25"/>
          <p:cNvSpPr>
            <a:spLocks noGrp="1"/>
          </p:cNvSpPr>
          <p:nvPr>
            <p:ph type="dt" sz="half" idx="10"/>
          </p:nvPr>
        </p:nvSpPr>
        <p:spPr>
          <a:xfrm>
            <a:off x="838200" y="6546850"/>
            <a:ext cx="2743200" cy="365125"/>
          </a:xfrm>
        </p:spPr>
        <p:txBody>
          <a:bodyPr/>
          <a:lstStyle/>
          <a:p>
            <a:fld id="{8C46FED7-231A-42F1-BEF0-DB61233C269A}" type="datetime1">
              <a:rPr lang="en-US" smtClean="0"/>
              <a:t>8/13/2019</a:t>
            </a:fld>
            <a:endParaRPr lang="en-US"/>
          </a:p>
        </p:txBody>
      </p:sp>
      <p:sp>
        <p:nvSpPr>
          <p:cNvPr id="27" name="Footer Placeholder 26"/>
          <p:cNvSpPr>
            <a:spLocks noGrp="1"/>
          </p:cNvSpPr>
          <p:nvPr>
            <p:ph type="ftr" sz="quarter" idx="11"/>
          </p:nvPr>
        </p:nvSpPr>
        <p:spPr>
          <a:xfrm>
            <a:off x="4038600" y="6546850"/>
            <a:ext cx="4114800" cy="365125"/>
          </a:xfrm>
        </p:spPr>
        <p:txBody>
          <a:bodyPr/>
          <a:lstStyle/>
          <a:p>
            <a:r>
              <a:rPr lang="en-US" dirty="0" smtClean="0"/>
              <a:t>The Data Incubator Interview</a:t>
            </a:r>
            <a:endParaRPr lang="en-US" dirty="0"/>
          </a:p>
        </p:txBody>
      </p:sp>
      <p:sp>
        <p:nvSpPr>
          <p:cNvPr id="28" name="Slide Number Placeholder 27"/>
          <p:cNvSpPr>
            <a:spLocks noGrp="1"/>
          </p:cNvSpPr>
          <p:nvPr>
            <p:ph type="sldNum" sz="quarter" idx="12"/>
          </p:nvPr>
        </p:nvSpPr>
        <p:spPr>
          <a:xfrm>
            <a:off x="8610600" y="6546850"/>
            <a:ext cx="2743200" cy="365125"/>
          </a:xfrm>
        </p:spPr>
        <p:txBody>
          <a:bodyPr/>
          <a:lstStyle/>
          <a:p>
            <a:fld id="{1DFD79A1-F277-4C7A-BD94-C69CDDB08F4A}" type="slidenum">
              <a:rPr lang="en-US" smtClean="0"/>
              <a:t>7</a:t>
            </a:fld>
            <a:endParaRPr lang="en-US"/>
          </a:p>
        </p:txBody>
      </p:sp>
      <p:pic>
        <p:nvPicPr>
          <p:cNvPr id="29" name="Picture 28"/>
          <p:cNvPicPr>
            <a:picLocks noChangeAspect="1"/>
          </p:cNvPicPr>
          <p:nvPr/>
        </p:nvPicPr>
        <p:blipFill>
          <a:blip r:embed="rId3"/>
          <a:stretch>
            <a:fillRect/>
          </a:stretch>
        </p:blipFill>
        <p:spPr>
          <a:xfrm>
            <a:off x="10336691" y="181499"/>
            <a:ext cx="1676400" cy="514350"/>
          </a:xfrm>
          <a:prstGeom prst="rect">
            <a:avLst/>
          </a:prstGeom>
        </p:spPr>
      </p:pic>
      <p:sp>
        <p:nvSpPr>
          <p:cNvPr id="100" name="TextBox 99"/>
          <p:cNvSpPr txBox="1"/>
          <p:nvPr/>
        </p:nvSpPr>
        <p:spPr>
          <a:xfrm>
            <a:off x="698500" y="1302215"/>
            <a:ext cx="3666517" cy="846386"/>
          </a:xfrm>
          <a:prstGeom prst="rect">
            <a:avLst/>
          </a:prstGeom>
          <a:noFill/>
        </p:spPr>
        <p:txBody>
          <a:bodyPr wrap="none" rtlCol="0">
            <a:spAutoFit/>
          </a:bodyPr>
          <a:lstStyle/>
          <a:p>
            <a:pPr marL="285750" indent="-285750">
              <a:spcAft>
                <a:spcPts val="600"/>
              </a:spcAft>
              <a:buClr>
                <a:srgbClr val="FF0000"/>
              </a:buClr>
              <a:buFont typeface="Arial" panose="020B0604020202020204" pitchFamily="34" charset="0"/>
              <a:buChar char="•"/>
            </a:pPr>
            <a:r>
              <a:rPr lang="en-US" sz="2400" dirty="0" smtClean="0">
                <a:cs typeface="Arial" panose="020B0604020202020204" pitchFamily="34" charset="0"/>
              </a:rPr>
              <a:t>Statistical representation:</a:t>
            </a:r>
          </a:p>
          <a:p>
            <a:pPr marL="742950" lvl="1" indent="-285750">
              <a:spcAft>
                <a:spcPts val="600"/>
              </a:spcAft>
              <a:buClr>
                <a:srgbClr val="0070C0"/>
              </a:buClr>
              <a:buFont typeface="Arial" panose="020B0604020202020204" pitchFamily="34" charset="0"/>
              <a:buChar char="•"/>
            </a:pPr>
            <a:r>
              <a:rPr lang="en-US" sz="2000" dirty="0" smtClean="0">
                <a:cs typeface="Arial" panose="020B0604020202020204" pitchFamily="34" charset="0"/>
              </a:rPr>
              <a:t>Density plot</a:t>
            </a:r>
            <a:endParaRPr lang="en-US" sz="2000" dirty="0">
              <a:cs typeface="Arial" panose="020B0604020202020204" pitchFamily="34" charset="0"/>
            </a:endParaRPr>
          </a:p>
        </p:txBody>
      </p:sp>
      <p:grpSp>
        <p:nvGrpSpPr>
          <p:cNvPr id="52" name="Group 51"/>
          <p:cNvGrpSpPr/>
          <p:nvPr/>
        </p:nvGrpSpPr>
        <p:grpSpPr>
          <a:xfrm rot="10800000">
            <a:off x="4152515" y="1121090"/>
            <a:ext cx="6184175" cy="5200105"/>
            <a:chOff x="-797212" y="2038246"/>
            <a:chExt cx="4175197" cy="3510811"/>
          </a:xfrm>
        </p:grpSpPr>
        <p:grpSp>
          <p:nvGrpSpPr>
            <p:cNvPr id="50" name="Group 49"/>
            <p:cNvGrpSpPr/>
            <p:nvPr/>
          </p:nvGrpSpPr>
          <p:grpSpPr>
            <a:xfrm rot="5400000">
              <a:off x="-465019" y="1706053"/>
              <a:ext cx="3510811" cy="4175197"/>
              <a:chOff x="10073887" y="3831652"/>
              <a:chExt cx="2739301" cy="3257683"/>
            </a:xfrm>
          </p:grpSpPr>
          <p:grpSp>
            <p:nvGrpSpPr>
              <p:cNvPr id="21" name="Group 20"/>
              <p:cNvGrpSpPr/>
              <p:nvPr/>
            </p:nvGrpSpPr>
            <p:grpSpPr>
              <a:xfrm>
                <a:off x="10073887" y="3831652"/>
                <a:ext cx="2739301" cy="2873340"/>
                <a:chOff x="7930205" y="1742953"/>
                <a:chExt cx="2456259" cy="2576446"/>
              </a:xfrm>
            </p:grpSpPr>
            <p:grpSp>
              <p:nvGrpSpPr>
                <p:cNvPr id="18" name="Group 17"/>
                <p:cNvGrpSpPr/>
                <p:nvPr/>
              </p:nvGrpSpPr>
              <p:grpSpPr>
                <a:xfrm>
                  <a:off x="8512795" y="1742953"/>
                  <a:ext cx="1329243" cy="1341272"/>
                  <a:chOff x="7450291" y="1924080"/>
                  <a:chExt cx="1329243" cy="1341272"/>
                </a:xfrm>
              </p:grpSpPr>
              <p:pic>
                <p:nvPicPr>
                  <p:cNvPr id="13" name="Picture 12"/>
                  <p:cNvPicPr>
                    <a:picLocks noChangeAspect="1"/>
                  </p:cNvPicPr>
                  <p:nvPr/>
                </p:nvPicPr>
                <p:blipFill>
                  <a:blip r:embed="rId4"/>
                  <a:stretch>
                    <a:fillRect/>
                  </a:stretch>
                </p:blipFill>
                <p:spPr>
                  <a:xfrm>
                    <a:off x="7450291" y="1924080"/>
                    <a:ext cx="1329243" cy="1341272"/>
                  </a:xfrm>
                  <a:prstGeom prst="rect">
                    <a:avLst/>
                  </a:prstGeom>
                </p:spPr>
              </p:pic>
              <p:sp>
                <p:nvSpPr>
                  <p:cNvPr id="14" name="Rectangle 13"/>
                  <p:cNvSpPr/>
                  <p:nvPr/>
                </p:nvSpPr>
                <p:spPr>
                  <a:xfrm>
                    <a:off x="7607314" y="2740527"/>
                    <a:ext cx="304800" cy="191575"/>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ectangle 66"/>
                  <p:cNvSpPr/>
                  <p:nvPr/>
                </p:nvSpPr>
                <p:spPr>
                  <a:xfrm>
                    <a:off x="8389360" y="2763440"/>
                    <a:ext cx="304800" cy="191575"/>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15" name="Picture 14"/>
                <p:cNvPicPr>
                  <a:picLocks noChangeAspect="1"/>
                </p:cNvPicPr>
                <p:nvPr/>
              </p:nvPicPr>
              <p:blipFill>
                <a:blip r:embed="rId5"/>
                <a:stretch>
                  <a:fillRect/>
                </a:stretch>
              </p:blipFill>
              <p:spPr>
                <a:xfrm>
                  <a:off x="9329214" y="3386183"/>
                  <a:ext cx="1057250" cy="910862"/>
                </a:xfrm>
                <a:prstGeom prst="rect">
                  <a:avLst/>
                </a:prstGeom>
              </p:spPr>
            </p:pic>
            <p:pic>
              <p:nvPicPr>
                <p:cNvPr id="17" name="Picture 16"/>
                <p:cNvPicPr>
                  <a:picLocks noChangeAspect="1"/>
                </p:cNvPicPr>
                <p:nvPr/>
              </p:nvPicPr>
              <p:blipFill>
                <a:blip r:embed="rId6"/>
                <a:stretch>
                  <a:fillRect/>
                </a:stretch>
              </p:blipFill>
              <p:spPr>
                <a:xfrm>
                  <a:off x="7930205" y="3408537"/>
                  <a:ext cx="1061316" cy="910862"/>
                </a:xfrm>
                <a:prstGeom prst="rect">
                  <a:avLst/>
                </a:prstGeom>
              </p:spPr>
            </p:pic>
          </p:grpSp>
          <p:sp>
            <p:nvSpPr>
              <p:cNvPr id="106" name="TextBox 105"/>
              <p:cNvSpPr txBox="1"/>
              <p:nvPr/>
            </p:nvSpPr>
            <p:spPr>
              <a:xfrm rot="5400000">
                <a:off x="10347667" y="6133637"/>
                <a:ext cx="643603" cy="178343"/>
              </a:xfrm>
              <a:prstGeom prst="rect">
                <a:avLst/>
              </a:prstGeom>
              <a:noFill/>
            </p:spPr>
            <p:txBody>
              <a:bodyPr wrap="square" rtlCol="0">
                <a:spAutoFit/>
              </a:bodyPr>
              <a:lstStyle/>
              <a:p>
                <a:r>
                  <a:rPr lang="en-US" altLang="zh-CN" sz="1600" b="1" dirty="0" smtClean="0">
                    <a:solidFill>
                      <a:schemeClr val="bg1"/>
                    </a:solidFill>
                    <a:latin typeface="Times New Roman" panose="02020603050405020304" pitchFamily="18" charset="0"/>
                    <a:cs typeface="Times New Roman" panose="02020603050405020304" pitchFamily="18" charset="0"/>
                  </a:rPr>
                  <a:t>Normal</a:t>
                </a:r>
                <a:endParaRPr lang="en-US" sz="1600" b="1" dirty="0">
                  <a:solidFill>
                    <a:schemeClr val="bg1"/>
                  </a:solidFill>
                  <a:latin typeface="Times New Roman" panose="02020603050405020304" pitchFamily="18" charset="0"/>
                  <a:cs typeface="Times New Roman" panose="02020603050405020304" pitchFamily="18" charset="0"/>
                </a:endParaRPr>
              </a:p>
            </p:txBody>
          </p:sp>
          <p:sp>
            <p:nvSpPr>
              <p:cNvPr id="107" name="TextBox 106"/>
              <p:cNvSpPr txBox="1"/>
              <p:nvPr/>
            </p:nvSpPr>
            <p:spPr>
              <a:xfrm rot="5400000">
                <a:off x="11654579" y="6434704"/>
                <a:ext cx="1130919" cy="178343"/>
              </a:xfrm>
              <a:prstGeom prst="rect">
                <a:avLst/>
              </a:prstGeom>
              <a:noFill/>
            </p:spPr>
            <p:txBody>
              <a:bodyPr wrap="square" rtlCol="0">
                <a:spAutoFit/>
              </a:bodyPr>
              <a:lstStyle/>
              <a:p>
                <a:r>
                  <a:rPr lang="en-US" altLang="zh-CN" sz="1600" b="1" dirty="0" smtClean="0">
                    <a:solidFill>
                      <a:schemeClr val="bg1"/>
                    </a:solidFill>
                    <a:latin typeface="Times New Roman" panose="02020603050405020304" pitchFamily="18" charset="0"/>
                    <a:cs typeface="Times New Roman" panose="02020603050405020304" pitchFamily="18" charset="0"/>
                  </a:rPr>
                  <a:t>Defective</a:t>
                </a:r>
                <a:endParaRPr lang="en-US" sz="1600" b="1" dirty="0">
                  <a:solidFill>
                    <a:schemeClr val="bg1"/>
                  </a:solidFill>
                  <a:latin typeface="Times New Roman" panose="02020603050405020304" pitchFamily="18" charset="0"/>
                  <a:cs typeface="Times New Roman" panose="02020603050405020304" pitchFamily="18" charset="0"/>
                </a:endParaRPr>
              </a:p>
            </p:txBody>
          </p:sp>
        </p:grpSp>
        <p:cxnSp>
          <p:nvCxnSpPr>
            <p:cNvPr id="19" name="Elbow Connector 18"/>
            <p:cNvCxnSpPr/>
            <p:nvPr/>
          </p:nvCxnSpPr>
          <p:spPr>
            <a:xfrm rot="10800000">
              <a:off x="997308" y="2748931"/>
              <a:ext cx="1046802" cy="279886"/>
            </a:xfrm>
            <a:prstGeom prst="bentConnector3">
              <a:avLst>
                <a:gd name="adj1" fmla="val 880"/>
              </a:avLst>
            </a:prstGeom>
            <a:ln w="412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10800000" flipV="1">
              <a:off x="1058396" y="4671810"/>
              <a:ext cx="982103" cy="243330"/>
            </a:xfrm>
            <a:prstGeom prst="bentConnector3">
              <a:avLst>
                <a:gd name="adj1" fmla="val -1369"/>
              </a:avLst>
            </a:prstGeom>
            <a:ln w="412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677564"/>
      </p:ext>
    </p:extLst>
  </p:cSld>
  <p:clrMapOvr>
    <a:masterClrMapping/>
  </p:clrMapOvr>
  <p:timing>
    <p:tnLst>
      <p:par>
        <p:cTn id="1" dur="indefinite" restart="never" nodeType="tmRoot">
          <p:childTnLst>
            <p:par>
              <p:cTn id="2"/>
            </p:par>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a:blip r:embed="rId3"/>
          <a:stretch>
            <a:fillRect/>
          </a:stretch>
        </p:blipFill>
        <p:spPr>
          <a:xfrm>
            <a:off x="4038600" y="1441423"/>
            <a:ext cx="6994674" cy="5042032"/>
          </a:xfrm>
          <a:prstGeom prst="rect">
            <a:avLst/>
          </a:prstGeom>
        </p:spPr>
      </p:pic>
      <p:sp>
        <p:nvSpPr>
          <p:cNvPr id="22" name="Rounded Rectangle 21"/>
          <p:cNvSpPr/>
          <p:nvPr/>
        </p:nvSpPr>
        <p:spPr>
          <a:xfrm>
            <a:off x="0" y="6629400"/>
            <a:ext cx="12192000" cy="228600"/>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楷体" panose="02010609060101010101" pitchFamily="49" charset="-122"/>
              <a:ea typeface="楷体" panose="02010609060101010101" pitchFamily="49" charset="-122"/>
            </a:endParaRPr>
          </a:p>
        </p:txBody>
      </p:sp>
      <p:sp>
        <p:nvSpPr>
          <p:cNvPr id="23" name="Rounded Rectangle 22"/>
          <p:cNvSpPr/>
          <p:nvPr/>
        </p:nvSpPr>
        <p:spPr>
          <a:xfrm>
            <a:off x="0" y="901700"/>
            <a:ext cx="12192000" cy="45719"/>
          </a:xfrm>
          <a:prstGeom prst="roundRect">
            <a:avLst/>
          </a:prstGeom>
          <a:solidFill>
            <a:schemeClr val="accent6">
              <a:lumMod val="40000"/>
              <a:lumOff val="60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endParaRPr lang="en-US">
              <a:solidFill>
                <a:prstClr val="white"/>
              </a:solidFill>
              <a:latin typeface="Calibri"/>
            </a:endParaRPr>
          </a:p>
        </p:txBody>
      </p:sp>
      <p:sp>
        <p:nvSpPr>
          <p:cNvPr id="25" name="TextBox 24"/>
          <p:cNvSpPr txBox="1"/>
          <p:nvPr/>
        </p:nvSpPr>
        <p:spPr>
          <a:xfrm>
            <a:off x="65273" y="149974"/>
            <a:ext cx="5867312" cy="523220"/>
          </a:xfrm>
          <a:prstGeom prst="rect">
            <a:avLst/>
          </a:prstGeom>
          <a:noFill/>
        </p:spPr>
        <p:txBody>
          <a:bodyPr wrap="none" rtlCol="0">
            <a:spAutoFit/>
          </a:bodyPr>
          <a:lstStyle/>
          <a:p>
            <a:r>
              <a:rPr lang="en-US" sz="2800" b="1" dirty="0" smtClean="0">
                <a:solidFill>
                  <a:srgbClr val="0070C0"/>
                </a:solidFill>
                <a:latin typeface="Georgia" panose="02040502050405020303" pitchFamily="18" charset="0"/>
              </a:rPr>
              <a:t>Data Mining: Spectral Analysis</a:t>
            </a:r>
            <a:endParaRPr lang="en-US" sz="2800" b="1" dirty="0">
              <a:solidFill>
                <a:srgbClr val="0070C0"/>
              </a:solidFill>
              <a:latin typeface="Georgia" panose="02040502050405020303" pitchFamily="18" charset="0"/>
            </a:endParaRPr>
          </a:p>
        </p:txBody>
      </p:sp>
      <p:sp>
        <p:nvSpPr>
          <p:cNvPr id="26" name="Date Placeholder 25"/>
          <p:cNvSpPr>
            <a:spLocks noGrp="1"/>
          </p:cNvSpPr>
          <p:nvPr>
            <p:ph type="dt" sz="half" idx="10"/>
          </p:nvPr>
        </p:nvSpPr>
        <p:spPr>
          <a:xfrm>
            <a:off x="838200" y="6546850"/>
            <a:ext cx="2743200" cy="365125"/>
          </a:xfrm>
        </p:spPr>
        <p:txBody>
          <a:bodyPr/>
          <a:lstStyle/>
          <a:p>
            <a:fld id="{8C46FED7-231A-42F1-BEF0-DB61233C269A}" type="datetime1">
              <a:rPr lang="en-US" smtClean="0"/>
              <a:t>8/13/2019</a:t>
            </a:fld>
            <a:endParaRPr lang="en-US"/>
          </a:p>
        </p:txBody>
      </p:sp>
      <p:sp>
        <p:nvSpPr>
          <p:cNvPr id="27" name="Footer Placeholder 26"/>
          <p:cNvSpPr>
            <a:spLocks noGrp="1"/>
          </p:cNvSpPr>
          <p:nvPr>
            <p:ph type="ftr" sz="quarter" idx="11"/>
          </p:nvPr>
        </p:nvSpPr>
        <p:spPr>
          <a:xfrm>
            <a:off x="4038600" y="6546850"/>
            <a:ext cx="4114800" cy="365125"/>
          </a:xfrm>
        </p:spPr>
        <p:txBody>
          <a:bodyPr/>
          <a:lstStyle/>
          <a:p>
            <a:r>
              <a:rPr lang="en-US" dirty="0" smtClean="0"/>
              <a:t>The Data Incubator Interview</a:t>
            </a:r>
            <a:endParaRPr lang="en-US" dirty="0"/>
          </a:p>
        </p:txBody>
      </p:sp>
      <p:sp>
        <p:nvSpPr>
          <p:cNvPr id="28" name="Slide Number Placeholder 27"/>
          <p:cNvSpPr>
            <a:spLocks noGrp="1"/>
          </p:cNvSpPr>
          <p:nvPr>
            <p:ph type="sldNum" sz="quarter" idx="12"/>
          </p:nvPr>
        </p:nvSpPr>
        <p:spPr>
          <a:xfrm>
            <a:off x="8610600" y="6546850"/>
            <a:ext cx="2743200" cy="365125"/>
          </a:xfrm>
        </p:spPr>
        <p:txBody>
          <a:bodyPr/>
          <a:lstStyle/>
          <a:p>
            <a:fld id="{1DFD79A1-F277-4C7A-BD94-C69CDDB08F4A}" type="slidenum">
              <a:rPr lang="en-US" smtClean="0"/>
              <a:t>8</a:t>
            </a:fld>
            <a:endParaRPr lang="en-US"/>
          </a:p>
        </p:txBody>
      </p:sp>
      <p:pic>
        <p:nvPicPr>
          <p:cNvPr id="29" name="Picture 28"/>
          <p:cNvPicPr>
            <a:picLocks noChangeAspect="1"/>
          </p:cNvPicPr>
          <p:nvPr/>
        </p:nvPicPr>
        <p:blipFill>
          <a:blip r:embed="rId4"/>
          <a:stretch>
            <a:fillRect/>
          </a:stretch>
        </p:blipFill>
        <p:spPr>
          <a:xfrm>
            <a:off x="10336691" y="181499"/>
            <a:ext cx="1676400" cy="514350"/>
          </a:xfrm>
          <a:prstGeom prst="rect">
            <a:avLst/>
          </a:prstGeom>
        </p:spPr>
      </p:pic>
      <p:sp>
        <p:nvSpPr>
          <p:cNvPr id="100" name="TextBox 99"/>
          <p:cNvSpPr txBox="1"/>
          <p:nvPr/>
        </p:nvSpPr>
        <p:spPr>
          <a:xfrm>
            <a:off x="531790" y="1425873"/>
            <a:ext cx="2296141" cy="1231106"/>
          </a:xfrm>
          <a:prstGeom prst="rect">
            <a:avLst/>
          </a:prstGeom>
          <a:noFill/>
        </p:spPr>
        <p:txBody>
          <a:bodyPr wrap="none" rtlCol="0">
            <a:spAutoFit/>
          </a:bodyPr>
          <a:lstStyle/>
          <a:p>
            <a:pPr marL="285750" indent="-285750">
              <a:spcAft>
                <a:spcPts val="600"/>
              </a:spcAft>
              <a:buClr>
                <a:srgbClr val="FF0000"/>
              </a:buClr>
              <a:buFont typeface="Arial" panose="020B0604020202020204" pitchFamily="34" charset="0"/>
              <a:buChar char="•"/>
            </a:pPr>
            <a:r>
              <a:rPr lang="en-US" sz="2400" dirty="0" smtClean="0">
                <a:cs typeface="Arial" panose="020B0604020202020204" pitchFamily="34" charset="0"/>
              </a:rPr>
              <a:t>Density plot:</a:t>
            </a:r>
          </a:p>
          <a:p>
            <a:pPr marL="742950" lvl="1" indent="-285750">
              <a:spcAft>
                <a:spcPts val="600"/>
              </a:spcAft>
              <a:buClr>
                <a:srgbClr val="0070C0"/>
              </a:buClr>
              <a:buFont typeface="Arial" panose="020B0604020202020204" pitchFamily="34" charset="0"/>
              <a:buChar char="•"/>
            </a:pPr>
            <a:r>
              <a:rPr lang="en-US" sz="2000" dirty="0" smtClean="0">
                <a:cs typeface="Arial" panose="020B0604020202020204" pitchFamily="34" charset="0"/>
              </a:rPr>
              <a:t>Clustering</a:t>
            </a:r>
          </a:p>
          <a:p>
            <a:pPr marL="742950" lvl="1" indent="-285750">
              <a:spcAft>
                <a:spcPts val="600"/>
              </a:spcAft>
              <a:buClr>
                <a:srgbClr val="0070C0"/>
              </a:buClr>
              <a:buFont typeface="Arial" panose="020B0604020202020204" pitchFamily="34" charset="0"/>
              <a:buChar char="•"/>
            </a:pPr>
            <a:r>
              <a:rPr lang="en-US" sz="2000" dirty="0" smtClean="0">
                <a:cs typeface="Arial" panose="020B0604020202020204" pitchFamily="34" charset="0"/>
              </a:rPr>
              <a:t>Classification</a:t>
            </a:r>
          </a:p>
        </p:txBody>
      </p:sp>
      <p:sp>
        <p:nvSpPr>
          <p:cNvPr id="86" name="TextBox 85"/>
          <p:cNvSpPr txBox="1"/>
          <p:nvPr/>
        </p:nvSpPr>
        <p:spPr>
          <a:xfrm>
            <a:off x="5305711" y="1117948"/>
            <a:ext cx="4091823" cy="377802"/>
          </a:xfrm>
          <a:prstGeom prst="rect">
            <a:avLst/>
          </a:prstGeom>
          <a:noFill/>
        </p:spPr>
        <p:txBody>
          <a:bodyPr wrap="none" rtlCol="0">
            <a:spAutoFit/>
          </a:bodyPr>
          <a:lstStyle/>
          <a:p>
            <a:pPr>
              <a:buClr>
                <a:srgbClr val="FF0000"/>
              </a:buClr>
            </a:pPr>
            <a:r>
              <a:rPr lang="en-US" sz="2000" b="1" dirty="0" smtClean="0">
                <a:cs typeface="Arial" panose="020B0604020202020204" pitchFamily="34" charset="0"/>
              </a:rPr>
              <a:t>64 Point </a:t>
            </a:r>
            <a:r>
              <a:rPr lang="en-US" sz="2000" b="1" dirty="0">
                <a:cs typeface="Arial" panose="020B0604020202020204" pitchFamily="34" charset="0"/>
              </a:rPr>
              <a:t>S</a:t>
            </a:r>
            <a:r>
              <a:rPr lang="en-US" sz="2000" b="1" dirty="0" smtClean="0">
                <a:cs typeface="Arial" panose="020B0604020202020204" pitchFamily="34" charset="0"/>
              </a:rPr>
              <a:t>pectra from the Same Region</a:t>
            </a:r>
            <a:endParaRPr lang="en-US" sz="2000" b="1" dirty="0">
              <a:cs typeface="Arial" panose="020B0604020202020204" pitchFamily="34" charset="0"/>
            </a:endParaRPr>
          </a:p>
        </p:txBody>
      </p:sp>
      <p:grpSp>
        <p:nvGrpSpPr>
          <p:cNvPr id="81" name="Group 80"/>
          <p:cNvGrpSpPr/>
          <p:nvPr/>
        </p:nvGrpSpPr>
        <p:grpSpPr>
          <a:xfrm rot="5400000">
            <a:off x="7403868" y="3502916"/>
            <a:ext cx="3511120" cy="1390613"/>
            <a:chOff x="5431745" y="2055454"/>
            <a:chExt cx="5752701" cy="2278417"/>
          </a:xfrm>
        </p:grpSpPr>
        <p:pic>
          <p:nvPicPr>
            <p:cNvPr id="88" name="Picture 87"/>
            <p:cNvPicPr>
              <a:picLocks noChangeAspect="1"/>
            </p:cNvPicPr>
            <p:nvPr/>
          </p:nvPicPr>
          <p:blipFill>
            <a:blip r:embed="rId5"/>
            <a:stretch>
              <a:fillRect/>
            </a:stretch>
          </p:blipFill>
          <p:spPr>
            <a:xfrm rot="16200000">
              <a:off x="9343224" y="2492649"/>
              <a:ext cx="1978171" cy="1704273"/>
            </a:xfrm>
            <a:prstGeom prst="rect">
              <a:avLst/>
            </a:prstGeom>
          </p:spPr>
        </p:pic>
        <p:pic>
          <p:nvPicPr>
            <p:cNvPr id="89" name="Picture 88"/>
            <p:cNvPicPr>
              <a:picLocks noChangeAspect="1"/>
            </p:cNvPicPr>
            <p:nvPr/>
          </p:nvPicPr>
          <p:blipFill>
            <a:blip r:embed="rId6"/>
            <a:stretch>
              <a:fillRect/>
            </a:stretch>
          </p:blipFill>
          <p:spPr>
            <a:xfrm rot="16200000">
              <a:off x="5290993" y="2248848"/>
              <a:ext cx="1985777" cy="1704273"/>
            </a:xfrm>
            <a:prstGeom prst="rect">
              <a:avLst/>
            </a:prstGeom>
          </p:spPr>
        </p:pic>
        <p:sp>
          <p:nvSpPr>
            <p:cNvPr id="90" name="TextBox 89"/>
            <p:cNvSpPr txBox="1"/>
            <p:nvPr/>
          </p:nvSpPr>
          <p:spPr>
            <a:xfrm rot="16200000">
              <a:off x="5748565" y="2473199"/>
              <a:ext cx="1289331" cy="453842"/>
            </a:xfrm>
            <a:prstGeom prst="rect">
              <a:avLst/>
            </a:prstGeom>
            <a:noFill/>
          </p:spPr>
          <p:txBody>
            <a:bodyPr wrap="square" rtlCol="0">
              <a:spAutoFit/>
            </a:bodyPr>
            <a:lstStyle/>
            <a:p>
              <a:r>
                <a:rPr lang="en-US" altLang="zh-CN" sz="1200" b="1" dirty="0" smtClean="0">
                  <a:solidFill>
                    <a:schemeClr val="bg1"/>
                  </a:solidFill>
                  <a:latin typeface="Times New Roman" panose="02020603050405020304" pitchFamily="18" charset="0"/>
                  <a:cs typeface="Times New Roman" panose="02020603050405020304" pitchFamily="18" charset="0"/>
                </a:rPr>
                <a:t>Normal</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91" name="TextBox 90"/>
            <p:cNvSpPr txBox="1"/>
            <p:nvPr/>
          </p:nvSpPr>
          <p:spPr>
            <a:xfrm rot="16200000">
              <a:off x="9688000" y="2939254"/>
              <a:ext cx="1620949" cy="453842"/>
            </a:xfrm>
            <a:prstGeom prst="rect">
              <a:avLst/>
            </a:prstGeom>
            <a:noFill/>
          </p:spPr>
          <p:txBody>
            <a:bodyPr wrap="square" rtlCol="0">
              <a:spAutoFit/>
            </a:bodyPr>
            <a:lstStyle/>
            <a:p>
              <a:r>
                <a:rPr lang="en-US" altLang="zh-CN" sz="1200" b="1" dirty="0" smtClean="0">
                  <a:solidFill>
                    <a:schemeClr val="bg1"/>
                  </a:solidFill>
                  <a:latin typeface="Times New Roman" panose="02020603050405020304" pitchFamily="18" charset="0"/>
                  <a:cs typeface="Times New Roman" panose="02020603050405020304" pitchFamily="18" charset="0"/>
                </a:rPr>
                <a:t>Defective</a:t>
              </a:r>
              <a:endParaRPr lang="en-US" sz="1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51435664"/>
      </p:ext>
    </p:extLst>
  </p:cSld>
  <p:clrMapOvr>
    <a:masterClrMapping/>
  </p:clrMapOvr>
  <p:timing>
    <p:tnLst>
      <p:par>
        <p:cTn id="1" dur="indefinite" restart="never" nodeType="tmRoot">
          <p:childTnLst>
            <p:par>
              <p:cTn id="2"/>
            </p:par>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791634" y="1783226"/>
            <a:ext cx="8657166" cy="4405311"/>
          </a:xfrm>
        </p:spPr>
        <p:txBody>
          <a:bodyPr>
            <a:noAutofit/>
          </a:bodyPr>
          <a:lstStyle/>
          <a:p>
            <a:pPr>
              <a:spcAft>
                <a:spcPts val="600"/>
              </a:spcAft>
            </a:pPr>
            <a:r>
              <a:rPr lang="en-US" sz="3200" dirty="0" smtClean="0">
                <a:latin typeface="Calibri" panose="020F0502020204030204" pitchFamily="34" charset="0"/>
                <a:cs typeface="Calibri" panose="020F0502020204030204" pitchFamily="34" charset="0"/>
              </a:rPr>
              <a:t> Develop </a:t>
            </a:r>
            <a:r>
              <a:rPr lang="en-US" sz="3200" dirty="0">
                <a:latin typeface="Calibri" panose="020F0502020204030204" pitchFamily="34" charset="0"/>
                <a:cs typeface="Calibri" panose="020F0502020204030204" pitchFamily="34" charset="0"/>
              </a:rPr>
              <a:t>tools </a:t>
            </a:r>
            <a:r>
              <a:rPr lang="en-US" sz="3200" dirty="0" smtClean="0">
                <a:latin typeface="Calibri" panose="020F0502020204030204" pitchFamily="34" charset="0"/>
                <a:cs typeface="Calibri" panose="020F0502020204030204" pitchFamily="34" charset="0"/>
              </a:rPr>
              <a:t>to see the </a:t>
            </a:r>
            <a:r>
              <a:rPr lang="en-US" sz="3200" dirty="0">
                <a:latin typeface="Calibri" panose="020F0502020204030204" pitchFamily="34" charset="0"/>
                <a:cs typeface="Calibri" panose="020F0502020204030204" pitchFamily="34" charset="0"/>
              </a:rPr>
              <a:t>insights of marketing data </a:t>
            </a:r>
            <a:endParaRPr lang="en-US" sz="3200" dirty="0" smtClean="0">
              <a:latin typeface="Calibri" panose="020F0502020204030204" pitchFamily="34" charset="0"/>
              <a:cs typeface="Calibri" panose="020F0502020204030204" pitchFamily="34" charset="0"/>
            </a:endParaRPr>
          </a:p>
          <a:p>
            <a:pPr>
              <a:spcAft>
                <a:spcPts val="600"/>
              </a:spcAft>
            </a:pPr>
            <a:r>
              <a:rPr lang="en-US" sz="3200" dirty="0" smtClean="0">
                <a:latin typeface="Calibri" panose="020F0502020204030204" pitchFamily="34" charset="0"/>
                <a:cs typeface="Calibri" panose="020F0502020204030204" pitchFamily="34" charset="0"/>
              </a:rPr>
              <a:t> Video </a:t>
            </a:r>
            <a:r>
              <a:rPr lang="en-US" sz="3200" dirty="0">
                <a:latin typeface="Calibri" panose="020F0502020204030204" pitchFamily="34" charset="0"/>
                <a:cs typeface="Calibri" panose="020F0502020204030204" pitchFamily="34" charset="0"/>
              </a:rPr>
              <a:t>content </a:t>
            </a:r>
            <a:r>
              <a:rPr lang="en-US" sz="3200" dirty="0" smtClean="0">
                <a:latin typeface="Calibri" panose="020F0502020204030204" pitchFamily="34" charset="0"/>
                <a:cs typeface="Calibri" panose="020F0502020204030204" pitchFamily="34" charset="0"/>
              </a:rPr>
              <a:t>analytics: applies machine learning strategies to</a:t>
            </a:r>
          </a:p>
          <a:p>
            <a:pPr marL="749300" lvl="2">
              <a:spcAft>
                <a:spcPts val="600"/>
              </a:spcAft>
            </a:pPr>
            <a:r>
              <a:rPr lang="en-US" sz="2400" dirty="0" smtClean="0">
                <a:latin typeface="Calibri" panose="020F0502020204030204" pitchFamily="34" charset="0"/>
                <a:cs typeface="Calibri" panose="020F0502020204030204" pitchFamily="34" charset="0"/>
              </a:rPr>
              <a:t> reveal the truth behind ads  </a:t>
            </a:r>
          </a:p>
          <a:p>
            <a:pPr marL="749300" lvl="2">
              <a:spcAft>
                <a:spcPts val="600"/>
              </a:spcAft>
            </a:pPr>
            <a:r>
              <a:rPr lang="en-US" sz="2400" dirty="0" smtClean="0">
                <a:latin typeface="Calibri" panose="020F0502020204030204" pitchFamily="34" charset="0"/>
                <a:cs typeface="Calibri" panose="020F0502020204030204" pitchFamily="34" charset="0"/>
              </a:rPr>
              <a:t> help customers for rational purchasing</a:t>
            </a:r>
            <a:endParaRPr lang="en-US" sz="2400" dirty="0">
              <a:latin typeface="Calibri" panose="020F0502020204030204" pitchFamily="34" charset="0"/>
              <a:cs typeface="Calibri" panose="020F0502020204030204" pitchFamily="34" charset="0"/>
            </a:endParaRPr>
          </a:p>
          <a:p>
            <a:pPr marL="749300" lvl="3">
              <a:spcAft>
                <a:spcPts val="600"/>
              </a:spcAft>
            </a:pPr>
            <a:r>
              <a:rPr lang="en-US" sz="2400" dirty="0" smtClean="0">
                <a:latin typeface="Calibri" panose="020F0502020204030204" pitchFamily="34" charset="0"/>
                <a:cs typeface="Calibri" panose="020F0502020204030204" pitchFamily="34" charset="0"/>
              </a:rPr>
              <a:t> help competitors to adjust product strategies </a:t>
            </a:r>
            <a:endParaRPr lang="en-US" sz="24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2120E448-5868-49DC-96B2-6C8200C4E745}" type="datetime1">
              <a:rPr lang="en-US" smtClean="0"/>
              <a:t>8/13/2019</a:t>
            </a:fld>
            <a:endParaRPr lang="en-US"/>
          </a:p>
        </p:txBody>
      </p:sp>
      <p:sp>
        <p:nvSpPr>
          <p:cNvPr id="5" name="Footer Placeholder 4"/>
          <p:cNvSpPr>
            <a:spLocks noGrp="1"/>
          </p:cNvSpPr>
          <p:nvPr>
            <p:ph type="ftr" sz="quarter" idx="11"/>
          </p:nvPr>
        </p:nvSpPr>
        <p:spPr/>
        <p:txBody>
          <a:bodyPr/>
          <a:lstStyle/>
          <a:p>
            <a:r>
              <a:rPr lang="en-US" dirty="0" smtClean="0"/>
              <a:t>The Data Incubator Interview</a:t>
            </a:r>
            <a:endParaRPr lang="en-US" dirty="0"/>
          </a:p>
        </p:txBody>
      </p:sp>
      <p:sp>
        <p:nvSpPr>
          <p:cNvPr id="6" name="Slide Number Placeholder 5"/>
          <p:cNvSpPr>
            <a:spLocks noGrp="1"/>
          </p:cNvSpPr>
          <p:nvPr>
            <p:ph type="sldNum" sz="quarter" idx="12"/>
          </p:nvPr>
        </p:nvSpPr>
        <p:spPr/>
        <p:txBody>
          <a:bodyPr/>
          <a:lstStyle/>
          <a:p>
            <a:fld id="{0E80A517-6813-4EE3-B555-83EA00B670EA}" type="slidenum">
              <a:rPr lang="en-US" smtClean="0"/>
              <a:t>9</a:t>
            </a:fld>
            <a:endParaRPr lang="en-US"/>
          </a:p>
        </p:txBody>
      </p:sp>
    </p:spTree>
    <p:extLst>
      <p:ext uri="{BB962C8B-B14F-4D97-AF65-F5344CB8AC3E}">
        <p14:creationId xmlns:p14="http://schemas.microsoft.com/office/powerpoint/2010/main" val="13891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4060</TotalTime>
  <Words>660</Words>
  <Application>Microsoft Office PowerPoint</Application>
  <PresentationFormat>Widescreen</PresentationFormat>
  <Paragraphs>110</Paragraphs>
  <Slides>9</Slides>
  <Notes>9</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vt:i4>
      </vt:variant>
    </vt:vector>
  </HeadingPairs>
  <TitlesOfParts>
    <vt:vector size="21" baseType="lpstr">
      <vt:lpstr>等线</vt:lpstr>
      <vt:lpstr>楷体</vt:lpstr>
      <vt:lpstr>Arial</vt:lpstr>
      <vt:lpstr>Calibri</vt:lpstr>
      <vt:lpstr>Calibri Light</vt:lpstr>
      <vt:lpstr>Georgia</vt:lpstr>
      <vt:lpstr>Times New Roman</vt:lpstr>
      <vt:lpstr>Trebuchet MS</vt:lpstr>
      <vt:lpstr>Wingdings 3</vt:lpstr>
      <vt:lpstr>Facet</vt:lpstr>
      <vt:lpstr>Custom Design</vt:lpstr>
      <vt:lpstr>1_Custom Design</vt:lpstr>
      <vt:lpstr>Computer Vision Video Content Analytics for Marketing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Huang, Zhuangqun (Teddy)</dc:creator>
  <cp:lastModifiedBy>Huang, Zhuangqun (Teddy)</cp:lastModifiedBy>
  <cp:revision>83</cp:revision>
  <dcterms:created xsi:type="dcterms:W3CDTF">2019-07-26T17:46:08Z</dcterms:created>
  <dcterms:modified xsi:type="dcterms:W3CDTF">2019-08-13T17:47:21Z</dcterms:modified>
</cp:coreProperties>
</file>